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56" r:id="rId1"/>
  </p:sldMasterIdLst>
  <p:notesMasterIdLst>
    <p:notesMasterId r:id="rId16"/>
  </p:notesMasterIdLst>
  <p:sldIdLst>
    <p:sldId id="256" r:id="rId2"/>
    <p:sldId id="257" r:id="rId3"/>
    <p:sldId id="264" r:id="rId4"/>
    <p:sldId id="265" r:id="rId5"/>
    <p:sldId id="262" r:id="rId6"/>
    <p:sldId id="277" r:id="rId7"/>
    <p:sldId id="283" r:id="rId8"/>
    <p:sldId id="278" r:id="rId9"/>
    <p:sldId id="279" r:id="rId10"/>
    <p:sldId id="284" r:id="rId11"/>
    <p:sldId id="280" r:id="rId12"/>
    <p:sldId id="285" r:id="rId13"/>
    <p:sldId id="281"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108"/>
      </p:cViewPr>
      <p:guideLst/>
    </p:cSldViewPr>
  </p:slideViewPr>
  <p:notesTextViewPr>
    <p:cViewPr>
      <p:scale>
        <a:sx n="300" d="100"/>
        <a:sy n="3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D55860-E970-4FA8-A10B-4642BC6D0927}" type="datetimeFigureOut">
              <a:rPr lang="en-GB" smtClean="0"/>
              <a:t>19/05/2025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9EA2FB-1C3B-41C2-95E2-CFC64C6E1977}" type="slidenum">
              <a:rPr lang="en-GB" smtClean="0"/>
              <a:t>‹#›</a:t>
            </a:fld>
            <a:endParaRPr lang="en-GB"/>
          </a:p>
        </p:txBody>
      </p:sp>
    </p:spTree>
    <p:extLst>
      <p:ext uri="{BB962C8B-B14F-4D97-AF65-F5344CB8AC3E}">
        <p14:creationId xmlns:p14="http://schemas.microsoft.com/office/powerpoint/2010/main" val="2906124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kern="1200" dirty="0" smtClean="0">
                <a:solidFill>
                  <a:schemeClr val="tx1"/>
                </a:solidFill>
                <a:effectLst/>
                <a:latin typeface="+mn-lt"/>
                <a:ea typeface="+mn-ea"/>
                <a:cs typeface="+mn-cs"/>
              </a:rPr>
              <a:t>Engaging in sensory play offers a multitude of benefits for your child's development and overall well-being. Here are some of the key advantages:</a:t>
            </a:r>
          </a:p>
          <a:p>
            <a:pPr fontAlgn="base"/>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a:p>
            <a:pPr fontAlgn="base"/>
            <a:r>
              <a:rPr lang="en-GB" sz="1200" b="1" kern="1200" dirty="0" smtClean="0">
                <a:solidFill>
                  <a:schemeClr val="tx1"/>
                </a:solidFill>
                <a:effectLst/>
                <a:latin typeface="+mn-lt"/>
                <a:ea typeface="+mn-ea"/>
                <a:cs typeface="+mn-cs"/>
              </a:rPr>
              <a:t>Enhanced sensory processing: </a:t>
            </a:r>
            <a:endParaRPr lang="en-GB" sz="1200" kern="1200" dirty="0" smtClean="0">
              <a:solidFill>
                <a:schemeClr val="tx1"/>
              </a:solidFill>
              <a:effectLst/>
              <a:latin typeface="+mn-lt"/>
              <a:ea typeface="+mn-ea"/>
              <a:cs typeface="+mn-cs"/>
            </a:endParaRPr>
          </a:p>
          <a:p>
            <a:pPr fontAlgn="base"/>
            <a:r>
              <a:rPr lang="en-GB" sz="1200" kern="1200" dirty="0" smtClean="0">
                <a:solidFill>
                  <a:schemeClr val="tx1"/>
                </a:solidFill>
                <a:effectLst/>
                <a:latin typeface="+mn-lt"/>
                <a:ea typeface="+mn-ea"/>
                <a:cs typeface="+mn-cs"/>
              </a:rPr>
              <a:t>Sensory play helps children develop their sensory processing skills, allowing them to better interpret and respond to sensory information in their environment; such as listening to nature as well as being able to hear any danger around them. </a:t>
            </a:r>
          </a:p>
          <a:p>
            <a:pPr fontAlgn="base"/>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a:p>
            <a:pPr fontAlgn="base"/>
            <a:r>
              <a:rPr lang="en-GB" sz="1200" b="1" kern="1200" dirty="0" smtClean="0">
                <a:solidFill>
                  <a:schemeClr val="tx1"/>
                </a:solidFill>
                <a:effectLst/>
                <a:latin typeface="+mn-lt"/>
                <a:ea typeface="+mn-ea"/>
                <a:cs typeface="+mn-cs"/>
              </a:rPr>
              <a:t>Language development: </a:t>
            </a:r>
            <a:endParaRPr lang="en-GB" sz="1200" kern="1200" dirty="0" smtClean="0">
              <a:solidFill>
                <a:schemeClr val="tx1"/>
              </a:solidFill>
              <a:effectLst/>
              <a:latin typeface="+mn-lt"/>
              <a:ea typeface="+mn-ea"/>
              <a:cs typeface="+mn-cs"/>
            </a:endParaRPr>
          </a:p>
          <a:p>
            <a:pPr fontAlgn="base"/>
            <a:r>
              <a:rPr lang="en-GB" sz="1200" kern="1200" dirty="0" smtClean="0">
                <a:solidFill>
                  <a:schemeClr val="tx1"/>
                </a:solidFill>
                <a:effectLst/>
                <a:latin typeface="+mn-lt"/>
                <a:ea typeface="+mn-ea"/>
                <a:cs typeface="+mn-cs"/>
              </a:rPr>
              <a:t>Through sensory play, children are exposed to a variety of textures, sounds, and smells, which helps expand their vocabulary and improve their communication skills. They can also learn new words to describe the sensations they are experiencing.</a:t>
            </a:r>
          </a:p>
          <a:p>
            <a:pPr fontAlgn="base"/>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a:p>
            <a:pPr fontAlgn="base"/>
            <a:r>
              <a:rPr lang="en-GB" sz="1200" b="1" kern="1200" dirty="0" smtClean="0">
                <a:solidFill>
                  <a:schemeClr val="tx1"/>
                </a:solidFill>
                <a:effectLst/>
                <a:latin typeface="+mn-lt"/>
                <a:ea typeface="+mn-ea"/>
                <a:cs typeface="+mn-cs"/>
              </a:rPr>
              <a:t>Emotional regulation: </a:t>
            </a:r>
            <a:endParaRPr lang="en-GB" sz="1200" kern="1200" dirty="0" smtClean="0">
              <a:solidFill>
                <a:schemeClr val="tx1"/>
              </a:solidFill>
              <a:effectLst/>
              <a:latin typeface="+mn-lt"/>
              <a:ea typeface="+mn-ea"/>
              <a:cs typeface="+mn-cs"/>
            </a:endParaRPr>
          </a:p>
          <a:p>
            <a:pPr fontAlgn="base"/>
            <a:r>
              <a:rPr lang="en-GB" sz="1200" kern="1200" dirty="0" smtClean="0">
                <a:solidFill>
                  <a:schemeClr val="tx1"/>
                </a:solidFill>
                <a:effectLst/>
                <a:latin typeface="+mn-lt"/>
                <a:ea typeface="+mn-ea"/>
                <a:cs typeface="+mn-cs"/>
              </a:rPr>
              <a:t>Sensory play provides a safe and calming outlet for children to explore and express their emotions. It can help them relax, reduce stress and anxiety, and regulate their emotions. </a:t>
            </a:r>
          </a:p>
          <a:p>
            <a:pPr fontAlgn="base"/>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a:p>
            <a:pPr fontAlgn="base"/>
            <a:r>
              <a:rPr lang="en-GB" sz="1200" b="1" kern="1200" dirty="0" smtClean="0">
                <a:solidFill>
                  <a:schemeClr val="tx1"/>
                </a:solidFill>
                <a:effectLst/>
                <a:latin typeface="+mn-lt"/>
                <a:ea typeface="+mn-ea"/>
                <a:cs typeface="+mn-cs"/>
              </a:rPr>
              <a:t>Social skills development: </a:t>
            </a:r>
            <a:endParaRPr lang="en-GB" sz="1200" kern="1200" dirty="0" smtClean="0">
              <a:solidFill>
                <a:schemeClr val="tx1"/>
              </a:solidFill>
              <a:effectLst/>
              <a:latin typeface="+mn-lt"/>
              <a:ea typeface="+mn-ea"/>
              <a:cs typeface="+mn-cs"/>
            </a:endParaRPr>
          </a:p>
          <a:p>
            <a:pPr fontAlgn="base"/>
            <a:r>
              <a:rPr lang="en-GB" sz="1200" kern="1200" dirty="0" smtClean="0">
                <a:solidFill>
                  <a:schemeClr val="tx1"/>
                </a:solidFill>
                <a:effectLst/>
                <a:latin typeface="+mn-lt"/>
                <a:ea typeface="+mn-ea"/>
                <a:cs typeface="+mn-cs"/>
              </a:rPr>
              <a:t>Sensory play can be a great way for children to engage in cooperative play and develop social skills. When children engaged in sensory activities together, they learn to take turns, share materials, and communicate effectively with their peers. </a:t>
            </a:r>
          </a:p>
          <a:p>
            <a:endParaRPr lang="en-GB" dirty="0"/>
          </a:p>
        </p:txBody>
      </p:sp>
      <p:sp>
        <p:nvSpPr>
          <p:cNvPr id="4" name="Slide Number Placeholder 3"/>
          <p:cNvSpPr>
            <a:spLocks noGrp="1"/>
          </p:cNvSpPr>
          <p:nvPr>
            <p:ph type="sldNum" sz="quarter" idx="10"/>
          </p:nvPr>
        </p:nvSpPr>
        <p:spPr/>
        <p:txBody>
          <a:bodyPr/>
          <a:lstStyle/>
          <a:p>
            <a:fld id="{659EA2FB-1C3B-41C2-95E2-CFC64C6E1977}" type="slidenum">
              <a:rPr lang="en-GB" smtClean="0"/>
              <a:t>3</a:t>
            </a:fld>
            <a:endParaRPr lang="en-GB"/>
          </a:p>
        </p:txBody>
      </p:sp>
    </p:spTree>
    <p:extLst>
      <p:ext uri="{BB962C8B-B14F-4D97-AF65-F5344CB8AC3E}">
        <p14:creationId xmlns:p14="http://schemas.microsoft.com/office/powerpoint/2010/main" val="2141356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5586B75A-687E-405C-8A0B-8D00578BA2C3}" type="datetimeFigureOut">
              <a:rPr lang="en-US" smtClean="0"/>
              <a:pPr/>
              <a:t>5/19/2025</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smtClean="0"/>
              <a:pPr/>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1616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87015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8309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81532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9657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8818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03897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21661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22595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57950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14548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5586B75A-687E-405C-8A0B-8D00578BA2C3}" type="datetimeFigureOut">
              <a:rPr lang="en-US" smtClean="0"/>
              <a:pPr/>
              <a:t>5/19/2025</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72589177"/>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670" y="2511368"/>
            <a:ext cx="11846560" cy="951530"/>
          </a:xfrm>
        </p:spPr>
        <p:txBody>
          <a:bodyPr>
            <a:normAutofit fontScale="90000"/>
          </a:bodyPr>
          <a:lstStyle/>
          <a:p>
            <a:pPr algn="ctr"/>
            <a:r>
              <a:rPr lang="en-GB" sz="5000" dirty="0" smtClean="0"/>
              <a:t>Creating Sensory Resources at home</a:t>
            </a:r>
            <a:endParaRPr lang="en-GB" sz="5000" dirty="0"/>
          </a:p>
        </p:txBody>
      </p:sp>
      <p:sp>
        <p:nvSpPr>
          <p:cNvPr id="4" name="Subtitle 3"/>
          <p:cNvSpPr>
            <a:spLocks noGrp="1"/>
          </p:cNvSpPr>
          <p:nvPr>
            <p:ph type="subTitle" idx="1"/>
          </p:nvPr>
        </p:nvSpPr>
        <p:spPr>
          <a:xfrm>
            <a:off x="4302685" y="4023828"/>
            <a:ext cx="3586530" cy="657030"/>
          </a:xfrm>
        </p:spPr>
        <p:txBody>
          <a:bodyPr>
            <a:normAutofit/>
          </a:bodyPr>
          <a:lstStyle/>
          <a:p>
            <a:r>
              <a:rPr lang="en-GB" sz="3600" dirty="0" smtClean="0"/>
              <a:t>Parents workshop</a:t>
            </a:r>
            <a:endParaRPr lang="en-GB" sz="3600" dirty="0"/>
          </a:p>
        </p:txBody>
      </p:sp>
    </p:spTree>
    <p:extLst>
      <p:ext uri="{BB962C8B-B14F-4D97-AF65-F5344CB8AC3E}">
        <p14:creationId xmlns:p14="http://schemas.microsoft.com/office/powerpoint/2010/main" val="3258164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83" y="323365"/>
            <a:ext cx="12057017" cy="1348681"/>
          </a:xfrm>
        </p:spPr>
        <p:txBody>
          <a:bodyPr>
            <a:normAutofit/>
          </a:bodyPr>
          <a:lstStyle/>
          <a:p>
            <a:pPr algn="ctr"/>
            <a:r>
              <a:rPr lang="en-GB" b="1" dirty="0" smtClean="0"/>
              <a:t>Engaging </a:t>
            </a:r>
            <a:r>
              <a:rPr lang="en-GB" b="1" dirty="0"/>
              <a:t>the Senses </a:t>
            </a:r>
            <a:r>
              <a:rPr lang="en-GB" b="1" dirty="0" smtClean="0"/>
              <a:t>in play and learning</a:t>
            </a:r>
            <a:r>
              <a:rPr lang="en-GB" dirty="0"/>
              <a:t/>
            </a:r>
            <a:br>
              <a:rPr lang="en-GB" dirty="0"/>
            </a:br>
            <a:endParaRPr lang="en-GB" dirty="0"/>
          </a:p>
        </p:txBody>
      </p:sp>
      <p:sp>
        <p:nvSpPr>
          <p:cNvPr id="3" name="Content Placeholder 2"/>
          <p:cNvSpPr>
            <a:spLocks noGrp="1"/>
          </p:cNvSpPr>
          <p:nvPr>
            <p:ph idx="1"/>
          </p:nvPr>
        </p:nvSpPr>
        <p:spPr>
          <a:xfrm>
            <a:off x="492369" y="1308295"/>
            <a:ext cx="11197883" cy="1647637"/>
          </a:xfrm>
        </p:spPr>
        <p:txBody>
          <a:bodyPr>
            <a:normAutofit/>
          </a:bodyPr>
          <a:lstStyle/>
          <a:p>
            <a:pPr marL="0" indent="0">
              <a:buNone/>
            </a:pPr>
            <a:r>
              <a:rPr lang="en-GB" sz="2400" dirty="0"/>
              <a:t>Sensory </a:t>
            </a:r>
            <a:r>
              <a:rPr lang="en-GB" sz="2400" dirty="0" smtClean="0"/>
              <a:t>resources are </a:t>
            </a:r>
            <a:r>
              <a:rPr lang="en-GB" sz="2400" dirty="0"/>
              <a:t>any activity that stimulates our </a:t>
            </a:r>
            <a:r>
              <a:rPr lang="en-GB" sz="2400" dirty="0" smtClean="0"/>
              <a:t>senses. </a:t>
            </a:r>
            <a:r>
              <a:rPr lang="en-GB" sz="2400" dirty="0"/>
              <a:t>It helps children interact with and make sense of the world that surrounds them</a:t>
            </a:r>
            <a:r>
              <a:rPr lang="en-GB" sz="2400" dirty="0" smtClean="0"/>
              <a:t>.</a:t>
            </a:r>
            <a:r>
              <a:rPr lang="en-GB" sz="2400" dirty="0"/>
              <a:t> It can involve a wide range of activities and materials; from squishing and moulding playdough, to exploring different textures and scents.</a:t>
            </a:r>
          </a:p>
          <a:p>
            <a:pPr marL="0" indent="0">
              <a:buNone/>
            </a:pPr>
            <a:endParaRPr lang="en-GB" sz="2800" dirty="0"/>
          </a:p>
        </p:txBody>
      </p:sp>
      <p:pic>
        <p:nvPicPr>
          <p:cNvPr id="5" name="Picture 4"/>
          <p:cNvPicPr>
            <a:picLocks noChangeAspect="1"/>
          </p:cNvPicPr>
          <p:nvPr/>
        </p:nvPicPr>
        <p:blipFill rotWithShape="1">
          <a:blip r:embed="rId2"/>
          <a:srcRect t="8300" b="3850"/>
          <a:stretch/>
        </p:blipFill>
        <p:spPr>
          <a:xfrm>
            <a:off x="2524022" y="2955932"/>
            <a:ext cx="7130891" cy="3278777"/>
          </a:xfrm>
          <a:prstGeom prst="rect">
            <a:avLst/>
          </a:prstGeom>
        </p:spPr>
      </p:pic>
    </p:spTree>
    <p:extLst>
      <p:ext uri="{BB962C8B-B14F-4D97-AF65-F5344CB8AC3E}">
        <p14:creationId xmlns:p14="http://schemas.microsoft.com/office/powerpoint/2010/main" val="1871771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2385" y="0"/>
            <a:ext cx="5697741" cy="1508760"/>
          </a:xfrm>
        </p:spPr>
        <p:txBody>
          <a:bodyPr/>
          <a:lstStyle/>
          <a:p>
            <a:r>
              <a:rPr lang="en-GB" b="1" dirty="0" smtClean="0"/>
              <a:t>Why is it important?</a:t>
            </a:r>
            <a:endParaRPr lang="en-GB" b="1" dirty="0"/>
          </a:p>
        </p:txBody>
      </p:sp>
      <p:sp>
        <p:nvSpPr>
          <p:cNvPr id="3" name="Content Placeholder 2"/>
          <p:cNvSpPr>
            <a:spLocks noGrp="1"/>
          </p:cNvSpPr>
          <p:nvPr>
            <p:ph idx="1"/>
          </p:nvPr>
        </p:nvSpPr>
        <p:spPr>
          <a:xfrm>
            <a:off x="409378" y="1382654"/>
            <a:ext cx="11043139" cy="3814354"/>
          </a:xfrm>
        </p:spPr>
        <p:txBody>
          <a:bodyPr>
            <a:normAutofit lnSpcReduction="10000"/>
          </a:bodyPr>
          <a:lstStyle/>
          <a:p>
            <a:pPr marL="0" indent="0">
              <a:buNone/>
            </a:pPr>
            <a:r>
              <a:rPr lang="en-GB" dirty="0" smtClean="0"/>
              <a:t>Sensory </a:t>
            </a:r>
            <a:r>
              <a:rPr lang="en-GB" dirty="0"/>
              <a:t>activities play an important role in a child’s learning and development. Much of our learning comes through our ability to use our senses to retain information</a:t>
            </a:r>
            <a:r>
              <a:rPr lang="en-GB" dirty="0" smtClean="0"/>
              <a:t>.</a:t>
            </a:r>
            <a:r>
              <a:rPr lang="en-GB" dirty="0"/>
              <a:t> </a:t>
            </a:r>
            <a:endParaRPr lang="en-GB" dirty="0" smtClean="0"/>
          </a:p>
          <a:p>
            <a:pPr marL="0" indent="0">
              <a:buNone/>
            </a:pPr>
            <a:r>
              <a:rPr lang="en-GB" dirty="0" smtClean="0"/>
              <a:t>Sensory activities are </a:t>
            </a:r>
            <a:r>
              <a:rPr lang="en-GB" dirty="0"/>
              <a:t>also shown to support</a:t>
            </a:r>
            <a:r>
              <a:rPr lang="en-GB" dirty="0" smtClean="0"/>
              <a:t>:</a:t>
            </a:r>
          </a:p>
          <a:p>
            <a:pPr marL="0" indent="0">
              <a:buNone/>
            </a:pPr>
            <a:endParaRPr lang="en-GB" dirty="0"/>
          </a:p>
          <a:p>
            <a:pPr lvl="1"/>
            <a:r>
              <a:rPr lang="en-GB" dirty="0"/>
              <a:t>language development</a:t>
            </a:r>
          </a:p>
          <a:p>
            <a:pPr lvl="1"/>
            <a:r>
              <a:rPr lang="en-GB" dirty="0"/>
              <a:t>cognitive </a:t>
            </a:r>
            <a:r>
              <a:rPr lang="en-GB" dirty="0" smtClean="0"/>
              <a:t>development</a:t>
            </a:r>
            <a:endParaRPr lang="en-GB" dirty="0"/>
          </a:p>
          <a:p>
            <a:pPr lvl="1"/>
            <a:r>
              <a:rPr lang="en-GB" dirty="0"/>
              <a:t>fine and gross motor skills</a:t>
            </a:r>
          </a:p>
          <a:p>
            <a:pPr lvl="1"/>
            <a:r>
              <a:rPr lang="en-GB" dirty="0"/>
              <a:t>problem-solving</a:t>
            </a:r>
          </a:p>
          <a:p>
            <a:pPr lvl="1"/>
            <a:r>
              <a:rPr lang="en-GB" dirty="0"/>
              <a:t>social </a:t>
            </a:r>
            <a:r>
              <a:rPr lang="en-GB" dirty="0" smtClean="0"/>
              <a:t>development</a:t>
            </a:r>
          </a:p>
          <a:p>
            <a:pPr lvl="1"/>
            <a:r>
              <a:rPr lang="en-GB" dirty="0" smtClean="0"/>
              <a:t>Concentration and observation skills</a:t>
            </a:r>
            <a:endParaRPr lang="en-GB" dirty="0"/>
          </a:p>
          <a:p>
            <a:pPr lvl="1"/>
            <a:r>
              <a:rPr lang="en-GB" dirty="0" smtClean="0"/>
              <a:t>Sensory activities  are </a:t>
            </a:r>
            <a:r>
              <a:rPr lang="en-GB" dirty="0"/>
              <a:t>beneficial in helping to calm anxious and frustrated children</a:t>
            </a:r>
            <a:r>
              <a:rPr lang="en-GB" dirty="0" smtClean="0"/>
              <a:t>.</a:t>
            </a:r>
            <a:endParaRPr lang="en-GB" dirty="0"/>
          </a:p>
          <a:p>
            <a:pPr marL="0" indent="0">
              <a:buNone/>
            </a:pPr>
            <a:endParaRPr lang="en-GB" dirty="0"/>
          </a:p>
        </p:txBody>
      </p:sp>
      <p:sp>
        <p:nvSpPr>
          <p:cNvPr id="9" name="Content Placeholder 2"/>
          <p:cNvSpPr txBox="1">
            <a:spLocks/>
          </p:cNvSpPr>
          <p:nvPr/>
        </p:nvSpPr>
        <p:spPr>
          <a:xfrm>
            <a:off x="1038908" y="5590903"/>
            <a:ext cx="9784080" cy="914400"/>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lgn="ctr">
              <a:buNone/>
            </a:pPr>
            <a:r>
              <a:rPr lang="en-GB" dirty="0" smtClean="0"/>
              <a:t>Some children may have a sensory sensitivity or need. Every child who has a sensory sensitivity is different, and their needs may change over time.</a:t>
            </a:r>
          </a:p>
          <a:p>
            <a:endParaRPr lang="en-GB" dirty="0"/>
          </a:p>
        </p:txBody>
      </p:sp>
    </p:spTree>
    <p:extLst>
      <p:ext uri="{BB962C8B-B14F-4D97-AF65-F5344CB8AC3E}">
        <p14:creationId xmlns:p14="http://schemas.microsoft.com/office/powerpoint/2010/main" val="3562273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919" y="506245"/>
            <a:ext cx="9784080" cy="1165801"/>
          </a:xfrm>
        </p:spPr>
        <p:txBody>
          <a:bodyPr>
            <a:normAutofit fontScale="90000"/>
          </a:bodyPr>
          <a:lstStyle/>
          <a:p>
            <a:pPr algn="ctr"/>
            <a:r>
              <a:rPr lang="en-GB" b="1" dirty="0" smtClean="0"/>
              <a:t>Inclusive for all</a:t>
            </a:r>
            <a:r>
              <a:rPr lang="en-GB" dirty="0"/>
              <a:t/>
            </a:r>
            <a:br>
              <a:rPr lang="en-GB" dirty="0"/>
            </a:br>
            <a:endParaRPr lang="en-GB" b="1" dirty="0"/>
          </a:p>
        </p:txBody>
      </p:sp>
      <p:sp>
        <p:nvSpPr>
          <p:cNvPr id="3" name="Content Placeholder 2"/>
          <p:cNvSpPr>
            <a:spLocks noGrp="1"/>
          </p:cNvSpPr>
          <p:nvPr>
            <p:ph idx="1"/>
          </p:nvPr>
        </p:nvSpPr>
        <p:spPr>
          <a:xfrm>
            <a:off x="471399" y="2050869"/>
            <a:ext cx="4779870" cy="4519749"/>
          </a:xfrm>
        </p:spPr>
        <p:txBody>
          <a:bodyPr/>
          <a:lstStyle/>
          <a:p>
            <a:r>
              <a:rPr lang="en-GB" dirty="0" smtClean="0"/>
              <a:t>Sensory activities can be adapted for different ages, needs and abilities. By incorporating sight, touch, smell, taste, and hearing, they </a:t>
            </a:r>
            <a:r>
              <a:rPr lang="en-GB" dirty="0"/>
              <a:t>are a </a:t>
            </a:r>
            <a:r>
              <a:rPr lang="en-GB" dirty="0" smtClean="0"/>
              <a:t>great </a:t>
            </a:r>
            <a:r>
              <a:rPr lang="en-GB" dirty="0"/>
              <a:t>way to </a:t>
            </a:r>
            <a:r>
              <a:rPr lang="en-GB" dirty="0" smtClean="0"/>
              <a:t>create memorable </a:t>
            </a:r>
            <a:r>
              <a:rPr lang="en-GB" dirty="0"/>
              <a:t>learning </a:t>
            </a:r>
            <a:r>
              <a:rPr lang="en-GB" dirty="0" smtClean="0"/>
              <a:t>experiences.</a:t>
            </a:r>
            <a:endParaRPr lang="en-GB" dirty="0"/>
          </a:p>
          <a:p>
            <a:r>
              <a:rPr lang="en-GB" dirty="0"/>
              <a:t>Everyone benefits from sensory activities. Whether it be for the calming effects, gaining new skills, or to have engaging adult child interactions (ACI). </a:t>
            </a: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5510768" y="2312125"/>
            <a:ext cx="6442052" cy="3553959"/>
          </a:xfrm>
          <a:prstGeom prst="rect">
            <a:avLst/>
          </a:prstGeom>
        </p:spPr>
      </p:pic>
    </p:spTree>
    <p:extLst>
      <p:ext uri="{BB962C8B-B14F-4D97-AF65-F5344CB8AC3E}">
        <p14:creationId xmlns:p14="http://schemas.microsoft.com/office/powerpoint/2010/main" val="2861106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960" y="284176"/>
            <a:ext cx="11785600" cy="1508760"/>
          </a:xfrm>
        </p:spPr>
        <p:txBody>
          <a:bodyPr>
            <a:normAutofit/>
          </a:bodyPr>
          <a:lstStyle/>
          <a:p>
            <a:pPr algn="ctr"/>
            <a:r>
              <a:rPr lang="en-GB" sz="3600" b="1" dirty="0" smtClean="0"/>
              <a:t>What Sensory resources can you make at home?</a:t>
            </a:r>
            <a:endParaRPr lang="en-GB" sz="3600" b="1" dirty="0"/>
          </a:p>
        </p:txBody>
      </p:sp>
      <p:sp>
        <p:nvSpPr>
          <p:cNvPr id="3" name="Content Placeholder 2"/>
          <p:cNvSpPr>
            <a:spLocks noGrp="1"/>
          </p:cNvSpPr>
          <p:nvPr>
            <p:ph idx="1"/>
          </p:nvPr>
        </p:nvSpPr>
        <p:spPr>
          <a:xfrm>
            <a:off x="314960" y="1688124"/>
            <a:ext cx="11585303" cy="2468879"/>
          </a:xfrm>
        </p:spPr>
        <p:txBody>
          <a:bodyPr>
            <a:normAutofit/>
          </a:bodyPr>
          <a:lstStyle/>
          <a:p>
            <a:pPr marL="0" indent="0" algn="ctr">
              <a:buNone/>
            </a:pPr>
            <a:r>
              <a:rPr lang="en-US" dirty="0" smtClean="0"/>
              <a:t>Sensory activities are </a:t>
            </a:r>
            <a:r>
              <a:rPr lang="en-US" dirty="0"/>
              <a:t>simple to set up, generally requiring just a handful of items you’ll most probably already have in your home. </a:t>
            </a:r>
            <a:r>
              <a:rPr lang="en-US" dirty="0" smtClean="0"/>
              <a:t>Whilst some sensory activities are </a:t>
            </a:r>
            <a:r>
              <a:rPr lang="en-US" dirty="0"/>
              <a:t>messy but by putting in place simple measures to limit your child’s </a:t>
            </a:r>
            <a:r>
              <a:rPr lang="en-US" dirty="0" smtClean="0"/>
              <a:t>space</a:t>
            </a:r>
            <a:r>
              <a:rPr lang="en-US" dirty="0"/>
              <a:t>, the mess can generally be restricted</a:t>
            </a:r>
            <a:r>
              <a:rPr lang="en-US" dirty="0" smtClean="0"/>
              <a:t>.</a:t>
            </a:r>
          </a:p>
          <a:p>
            <a:pPr marL="0" indent="0" algn="ctr">
              <a:buNone/>
            </a:pPr>
            <a:r>
              <a:rPr lang="en-GB" dirty="0"/>
              <a:t>Most of these activities provide a multi-sensory </a:t>
            </a:r>
            <a:r>
              <a:rPr lang="en-GB" dirty="0" smtClean="0"/>
              <a:t>input.</a:t>
            </a:r>
            <a:endParaRPr lang="en-GB" dirty="0"/>
          </a:p>
          <a:p>
            <a:pPr marL="0" indent="0" algn="ctr">
              <a:buNone/>
            </a:pPr>
            <a:endParaRPr lang="en-US" dirty="0"/>
          </a:p>
          <a:p>
            <a:endParaRPr lang="en-GB" dirty="0"/>
          </a:p>
        </p:txBody>
      </p:sp>
      <p:pic>
        <p:nvPicPr>
          <p:cNvPr id="4" name="Picture 3"/>
          <p:cNvPicPr>
            <a:picLocks noChangeAspect="1"/>
          </p:cNvPicPr>
          <p:nvPr/>
        </p:nvPicPr>
        <p:blipFill>
          <a:blip r:embed="rId2"/>
          <a:stretch>
            <a:fillRect/>
          </a:stretch>
        </p:blipFill>
        <p:spPr>
          <a:xfrm>
            <a:off x="4283319" y="3558210"/>
            <a:ext cx="3648584" cy="2772162"/>
          </a:xfrm>
          <a:prstGeom prst="rect">
            <a:avLst/>
          </a:prstGeom>
        </p:spPr>
      </p:pic>
    </p:spTree>
    <p:extLst>
      <p:ext uri="{BB962C8B-B14F-4D97-AF65-F5344CB8AC3E}">
        <p14:creationId xmlns:p14="http://schemas.microsoft.com/office/powerpoint/2010/main" val="3464256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1206" y="247059"/>
            <a:ext cx="4791612" cy="1185205"/>
          </a:xfrm>
        </p:spPr>
        <p:txBody>
          <a:bodyPr>
            <a:normAutofit/>
          </a:bodyPr>
          <a:lstStyle/>
          <a:p>
            <a:pPr fontAlgn="base">
              <a:lnSpc>
                <a:spcPct val="107000"/>
              </a:lnSpc>
              <a:spcAft>
                <a:spcPts val="0"/>
              </a:spcAft>
            </a:pPr>
            <a:r>
              <a:rPr lang="en-GB" sz="3600" b="1" dirty="0">
                <a:ea typeface="Times New Roman" panose="02020603050405020304" pitchFamily="18" charset="0"/>
                <a:cs typeface="Times New Roman" panose="02020603050405020304" pitchFamily="18" charset="0"/>
              </a:rPr>
              <a:t>Sensory bottles/bags: </a:t>
            </a:r>
            <a:endParaRPr lang="en-GB" sz="3600" dirty="0">
              <a:ea typeface="Calibri" panose="020F0502020204030204" pitchFamily="34" charset="0"/>
              <a:cs typeface="Times New Roman" panose="02020603050405020304" pitchFamily="18" charset="0"/>
            </a:endParaRPr>
          </a:p>
        </p:txBody>
      </p:sp>
      <p:sp>
        <p:nvSpPr>
          <p:cNvPr id="6" name="Rectangle 5"/>
          <p:cNvSpPr/>
          <p:nvPr/>
        </p:nvSpPr>
        <p:spPr>
          <a:xfrm>
            <a:off x="354400" y="1236734"/>
            <a:ext cx="11465224" cy="1244893"/>
          </a:xfrm>
          <a:prstGeom prst="rect">
            <a:avLst/>
          </a:prstGeom>
        </p:spPr>
        <p:txBody>
          <a:bodyPr wrap="square">
            <a:spAutoFit/>
          </a:bodyPr>
          <a:lstStyle/>
          <a:p>
            <a:pPr fontAlgn="base">
              <a:lnSpc>
                <a:spcPct val="107000"/>
              </a:lnSpc>
              <a:spcAft>
                <a:spcPts val="0"/>
              </a:spcAft>
            </a:pPr>
            <a:r>
              <a:rPr lang="en-GB" sz="1400" dirty="0" smtClean="0">
                <a:ea typeface="Times New Roman" panose="02020603050405020304" pitchFamily="18" charset="0"/>
                <a:cs typeface="Times New Roman" panose="02020603050405020304" pitchFamily="18" charset="0"/>
              </a:rPr>
              <a:t>Fill </a:t>
            </a:r>
            <a:r>
              <a:rPr lang="en-GB" sz="1400" dirty="0">
                <a:ea typeface="Times New Roman" panose="02020603050405020304" pitchFamily="18" charset="0"/>
                <a:cs typeface="Times New Roman" panose="02020603050405020304" pitchFamily="18" charset="0"/>
              </a:rPr>
              <a:t>clear plastic bottles with water and add different </a:t>
            </a:r>
            <a:r>
              <a:rPr lang="en-GB" sz="1400" dirty="0" smtClean="0">
                <a:ea typeface="Times New Roman" panose="02020603050405020304" pitchFamily="18" charset="0"/>
                <a:cs typeface="Times New Roman" panose="02020603050405020304" pitchFamily="18" charset="0"/>
              </a:rPr>
              <a:t>food colouring. </a:t>
            </a:r>
            <a:r>
              <a:rPr lang="en-GB" sz="1400" dirty="0">
                <a:ea typeface="Times New Roman" panose="02020603050405020304" pitchFamily="18" charset="0"/>
                <a:cs typeface="Times New Roman" panose="02020603050405020304" pitchFamily="18" charset="0"/>
              </a:rPr>
              <a:t>Secure the lids tightly and let your child shake and observe the </a:t>
            </a:r>
            <a:r>
              <a:rPr lang="en-GB" sz="1400" dirty="0" smtClean="0">
                <a:ea typeface="Times New Roman" panose="02020603050405020304" pitchFamily="18" charset="0"/>
                <a:cs typeface="Times New Roman" panose="02020603050405020304" pitchFamily="18" charset="0"/>
              </a:rPr>
              <a:t>colours </a:t>
            </a:r>
            <a:r>
              <a:rPr lang="en-GB" sz="1400" dirty="0">
                <a:ea typeface="Times New Roman" panose="02020603050405020304" pitchFamily="18" charset="0"/>
                <a:cs typeface="Times New Roman" panose="02020603050405020304" pitchFamily="18" charset="0"/>
              </a:rPr>
              <a:t>mixing together. </a:t>
            </a:r>
            <a:r>
              <a:rPr lang="en-GB" sz="1400" dirty="0" smtClean="0">
                <a:ea typeface="Times New Roman" panose="02020603050405020304" pitchFamily="18" charset="0"/>
                <a:cs typeface="Times New Roman" panose="02020603050405020304" pitchFamily="18" charset="0"/>
              </a:rPr>
              <a:t>You can also add </a:t>
            </a:r>
            <a:r>
              <a:rPr lang="en-GB" sz="1400" dirty="0">
                <a:ea typeface="Times New Roman" panose="02020603050405020304" pitchFamily="18" charset="0"/>
                <a:cs typeface="Times New Roman" panose="02020603050405020304" pitchFamily="18" charset="0"/>
              </a:rPr>
              <a:t>in glitter and </a:t>
            </a:r>
            <a:r>
              <a:rPr lang="en-GB" sz="1400" dirty="0" smtClean="0">
                <a:ea typeface="Times New Roman" panose="02020603050405020304" pitchFamily="18" charset="0"/>
                <a:cs typeface="Times New Roman" panose="02020603050405020304" pitchFamily="18" charset="0"/>
              </a:rPr>
              <a:t>oil.</a:t>
            </a:r>
            <a:endParaRPr lang="en-GB" sz="1400" dirty="0">
              <a:ea typeface="Calibri" panose="020F0502020204030204" pitchFamily="34" charset="0"/>
              <a:cs typeface="Times New Roman" panose="02020603050405020304" pitchFamily="18" charset="0"/>
            </a:endParaRPr>
          </a:p>
          <a:p>
            <a:pPr fontAlgn="base">
              <a:lnSpc>
                <a:spcPct val="107000"/>
              </a:lnSpc>
              <a:spcAft>
                <a:spcPts val="0"/>
              </a:spcAft>
            </a:pPr>
            <a:r>
              <a:rPr lang="en-GB" sz="1400" dirty="0">
                <a:ea typeface="Times New Roman" panose="02020603050405020304" pitchFamily="18" charset="0"/>
                <a:cs typeface="Times New Roman" panose="02020603050405020304" pitchFamily="18" charset="0"/>
              </a:rPr>
              <a:t/>
            </a:r>
            <a:br>
              <a:rPr lang="en-GB" sz="1400" dirty="0">
                <a:ea typeface="Times New Roman" panose="02020603050405020304" pitchFamily="18" charset="0"/>
                <a:cs typeface="Times New Roman" panose="02020603050405020304" pitchFamily="18" charset="0"/>
              </a:rPr>
            </a:br>
            <a:r>
              <a:rPr lang="en-GB" sz="1400" dirty="0" smtClean="0">
                <a:ea typeface="Times New Roman" panose="02020603050405020304" pitchFamily="18" charset="0"/>
                <a:cs typeface="Times New Roman" panose="02020603050405020304" pitchFamily="18" charset="0"/>
              </a:rPr>
              <a:t>Fill a sandwich bag with gel or oil and add food colouring. Secure the seal with tape. Your child can explore the textures. You can also add a learning element to it such as drawing letters or numbers in it.</a:t>
            </a:r>
            <a:endParaRPr lang="en-GB" sz="1400" dirty="0">
              <a:effectLst/>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4568397" y="2869809"/>
            <a:ext cx="3536698" cy="3137953"/>
          </a:xfrm>
          <a:prstGeom prst="rect">
            <a:avLst/>
          </a:prstGeom>
        </p:spPr>
      </p:pic>
      <p:pic>
        <p:nvPicPr>
          <p:cNvPr id="9" name="Picture 8"/>
          <p:cNvPicPr>
            <a:picLocks noChangeAspect="1"/>
          </p:cNvPicPr>
          <p:nvPr/>
        </p:nvPicPr>
        <p:blipFill>
          <a:blip r:embed="rId3"/>
          <a:stretch>
            <a:fillRect/>
          </a:stretch>
        </p:blipFill>
        <p:spPr>
          <a:xfrm>
            <a:off x="8186376" y="2869809"/>
            <a:ext cx="3633248" cy="3228415"/>
          </a:xfrm>
          <a:prstGeom prst="rect">
            <a:avLst/>
          </a:prstGeom>
        </p:spPr>
      </p:pic>
      <p:pic>
        <p:nvPicPr>
          <p:cNvPr id="10" name="Picture 9"/>
          <p:cNvPicPr>
            <a:picLocks noChangeAspect="1"/>
          </p:cNvPicPr>
          <p:nvPr/>
        </p:nvPicPr>
        <p:blipFill>
          <a:blip r:embed="rId4"/>
          <a:stretch>
            <a:fillRect/>
          </a:stretch>
        </p:blipFill>
        <p:spPr>
          <a:xfrm>
            <a:off x="430209" y="2869809"/>
            <a:ext cx="3945380" cy="3523837"/>
          </a:xfrm>
          <a:prstGeom prst="rect">
            <a:avLst/>
          </a:prstGeom>
        </p:spPr>
      </p:pic>
    </p:spTree>
    <p:extLst>
      <p:ext uri="{BB962C8B-B14F-4D97-AF65-F5344CB8AC3E}">
        <p14:creationId xmlns:p14="http://schemas.microsoft.com/office/powerpoint/2010/main" val="1904361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960" y="432578"/>
            <a:ext cx="3877212" cy="1185205"/>
          </a:xfrm>
        </p:spPr>
        <p:txBody>
          <a:bodyPr>
            <a:normAutofit/>
          </a:bodyPr>
          <a:lstStyle/>
          <a:p>
            <a:pPr algn="ctr"/>
            <a:r>
              <a:rPr lang="en-GB" sz="3600" b="1" dirty="0">
                <a:ea typeface="Times New Roman" panose="02020603050405020304" pitchFamily="18" charset="0"/>
                <a:cs typeface="Times New Roman" panose="02020603050405020304" pitchFamily="18" charset="0"/>
              </a:rPr>
              <a:t>Shadow </a:t>
            </a:r>
            <a:r>
              <a:rPr lang="en-GB" sz="3600" b="1" dirty="0" smtClean="0">
                <a:ea typeface="Times New Roman" panose="02020603050405020304" pitchFamily="18" charset="0"/>
                <a:cs typeface="Times New Roman" panose="02020603050405020304" pitchFamily="18" charset="0"/>
              </a:rPr>
              <a:t>and light</a:t>
            </a:r>
            <a:endParaRPr lang="en-GB" sz="3600" b="1" u="sng" dirty="0"/>
          </a:p>
        </p:txBody>
      </p:sp>
      <p:sp>
        <p:nvSpPr>
          <p:cNvPr id="6" name="Rectangle 5"/>
          <p:cNvSpPr/>
          <p:nvPr/>
        </p:nvSpPr>
        <p:spPr>
          <a:xfrm>
            <a:off x="314960" y="1456849"/>
            <a:ext cx="7098714" cy="783869"/>
          </a:xfrm>
          <a:prstGeom prst="rect">
            <a:avLst/>
          </a:prstGeom>
        </p:spPr>
        <p:txBody>
          <a:bodyPr wrap="square">
            <a:spAutoFit/>
          </a:bodyPr>
          <a:lstStyle/>
          <a:p>
            <a:pPr fontAlgn="base">
              <a:lnSpc>
                <a:spcPct val="107000"/>
              </a:lnSpc>
              <a:spcAft>
                <a:spcPts val="0"/>
              </a:spcAft>
            </a:pPr>
            <a:r>
              <a:rPr lang="en-GB" sz="1400" dirty="0" smtClean="0">
                <a:ea typeface="Times New Roman" panose="02020603050405020304" pitchFamily="18" charset="0"/>
                <a:cs typeface="Times New Roman" panose="02020603050405020304" pitchFamily="18" charset="0"/>
              </a:rPr>
              <a:t>Use lights to </a:t>
            </a:r>
            <a:r>
              <a:rPr lang="en-GB" sz="1400" dirty="0">
                <a:ea typeface="Times New Roman" panose="02020603050405020304" pitchFamily="18" charset="0"/>
                <a:cs typeface="Times New Roman" panose="02020603050405020304" pitchFamily="18" charset="0"/>
              </a:rPr>
              <a:t>create </a:t>
            </a:r>
            <a:r>
              <a:rPr lang="en-GB" sz="1400" dirty="0" smtClean="0">
                <a:ea typeface="Times New Roman" panose="02020603050405020304" pitchFamily="18" charset="0"/>
                <a:cs typeface="Times New Roman" panose="02020603050405020304" pitchFamily="18" charset="0"/>
              </a:rPr>
              <a:t>patterns </a:t>
            </a:r>
            <a:r>
              <a:rPr lang="en-GB" sz="1400" dirty="0">
                <a:ea typeface="Times New Roman" panose="02020603050405020304" pitchFamily="18" charset="0"/>
                <a:cs typeface="Times New Roman" panose="02020603050405020304" pitchFamily="18" charset="0"/>
              </a:rPr>
              <a:t>on a wall </a:t>
            </a:r>
            <a:r>
              <a:rPr lang="en-GB" sz="1400" dirty="0" smtClean="0">
                <a:ea typeface="Times New Roman" panose="02020603050405020304" pitchFamily="18" charset="0"/>
                <a:cs typeface="Times New Roman" panose="02020603050405020304" pitchFamily="18" charset="0"/>
              </a:rPr>
              <a:t>, umbrella or </a:t>
            </a:r>
            <a:r>
              <a:rPr lang="en-GB" sz="1400" dirty="0">
                <a:ea typeface="Times New Roman" panose="02020603050405020304" pitchFamily="18" charset="0"/>
                <a:cs typeface="Times New Roman" panose="02020603050405020304" pitchFamily="18" charset="0"/>
              </a:rPr>
              <a:t>a </a:t>
            </a:r>
            <a:r>
              <a:rPr lang="en-GB" sz="1400" dirty="0" smtClean="0">
                <a:ea typeface="Times New Roman" panose="02020603050405020304" pitchFamily="18" charset="0"/>
                <a:cs typeface="Times New Roman" panose="02020603050405020304" pitchFamily="18" charset="0"/>
              </a:rPr>
              <a:t>box. </a:t>
            </a:r>
            <a:r>
              <a:rPr lang="en-GB" sz="1400" dirty="0">
                <a:ea typeface="Times New Roman" panose="02020603050405020304" pitchFamily="18" charset="0"/>
                <a:cs typeface="Times New Roman" panose="02020603050405020304" pitchFamily="18" charset="0"/>
              </a:rPr>
              <a:t>Encourage your child to experiment with different objects and shapes to create interesting </a:t>
            </a:r>
            <a:r>
              <a:rPr lang="en-GB" sz="1400" dirty="0" smtClean="0">
                <a:ea typeface="Times New Roman" panose="02020603050405020304" pitchFamily="18" charset="0"/>
                <a:cs typeface="Times New Roman" panose="02020603050405020304" pitchFamily="18" charset="0"/>
              </a:rPr>
              <a:t> patterns</a:t>
            </a:r>
            <a:r>
              <a:rPr lang="en-GB" sz="1400" dirty="0">
                <a:ea typeface="Times New Roman" panose="02020603050405020304" pitchFamily="18" charset="0"/>
                <a:cs typeface="Times New Roman" panose="02020603050405020304" pitchFamily="18" charset="0"/>
              </a:rPr>
              <a:t>. Finding some coloured tissue paper or coloured translucent pots/lids will allow the </a:t>
            </a:r>
            <a:r>
              <a:rPr lang="en-GB" sz="1400" dirty="0" smtClean="0">
                <a:ea typeface="Times New Roman" panose="02020603050405020304" pitchFamily="18" charset="0"/>
                <a:cs typeface="Times New Roman" panose="02020603050405020304" pitchFamily="18" charset="0"/>
              </a:rPr>
              <a:t>patterns to </a:t>
            </a:r>
            <a:r>
              <a:rPr lang="en-GB" sz="1400" dirty="0">
                <a:ea typeface="Times New Roman" panose="02020603050405020304" pitchFamily="18" charset="0"/>
                <a:cs typeface="Times New Roman" panose="02020603050405020304" pitchFamily="18" charset="0"/>
              </a:rPr>
              <a:t>change colours. </a:t>
            </a:r>
            <a:endParaRPr lang="en-GB" sz="1400" dirty="0">
              <a:effectLst/>
              <a:ea typeface="Calibri" panose="020F0502020204030204" pitchFamily="34" charset="0"/>
              <a:cs typeface="Times New Roman" panose="02020603050405020304" pitchFamily="18" charset="0"/>
            </a:endParaRPr>
          </a:p>
        </p:txBody>
      </p:sp>
      <p:pic>
        <p:nvPicPr>
          <p:cNvPr id="7" name="Picture 6" descr="How to get the best even light distribution when making a DIY light b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9337" y="3156724"/>
            <a:ext cx="4222591" cy="31669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ensoryseeking Instagram posts (photos and videos) - Picuki.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18" y="2766515"/>
            <a:ext cx="3557154" cy="355715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8949093" y="3154557"/>
            <a:ext cx="2859819" cy="3001239"/>
          </a:xfrm>
          <a:prstGeom prst="rect">
            <a:avLst/>
          </a:prstGeom>
        </p:spPr>
      </p:pic>
      <p:pic>
        <p:nvPicPr>
          <p:cNvPr id="12" name="Picture 11"/>
          <p:cNvPicPr/>
          <p:nvPr/>
        </p:nvPicPr>
        <p:blipFill rotWithShape="1">
          <a:blip r:embed="rId5"/>
          <a:srcRect l="31570" t="28756" r="5444" b="18884"/>
          <a:stretch/>
        </p:blipFill>
        <p:spPr>
          <a:xfrm>
            <a:off x="8297004" y="427351"/>
            <a:ext cx="3511908" cy="2257864"/>
          </a:xfrm>
          <a:prstGeom prst="rect">
            <a:avLst/>
          </a:prstGeom>
        </p:spPr>
      </p:pic>
    </p:spTree>
    <p:extLst>
      <p:ext uri="{BB962C8B-B14F-4D97-AF65-F5344CB8AC3E}">
        <p14:creationId xmlns:p14="http://schemas.microsoft.com/office/powerpoint/2010/main" val="3886542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51" y="211016"/>
            <a:ext cx="3075354" cy="1183482"/>
          </a:xfrm>
        </p:spPr>
        <p:txBody>
          <a:bodyPr>
            <a:normAutofit/>
          </a:bodyPr>
          <a:lstStyle/>
          <a:p>
            <a:pPr fontAlgn="base">
              <a:lnSpc>
                <a:spcPct val="107000"/>
              </a:lnSpc>
              <a:spcAft>
                <a:spcPts val="0"/>
              </a:spcAft>
            </a:pPr>
            <a:r>
              <a:rPr lang="en-GB" sz="3600" b="1" dirty="0">
                <a:ea typeface="Times New Roman" panose="02020603050405020304" pitchFamily="18" charset="0"/>
                <a:cs typeface="Times New Roman" panose="02020603050405020304" pitchFamily="18" charset="0"/>
              </a:rPr>
              <a:t>Sound </a:t>
            </a:r>
            <a:r>
              <a:rPr lang="en-GB" sz="3600" b="1" dirty="0" smtClean="0">
                <a:ea typeface="Times New Roman" panose="02020603050405020304" pitchFamily="18" charset="0"/>
                <a:cs typeface="Times New Roman" panose="02020603050405020304" pitchFamily="18" charset="0"/>
              </a:rPr>
              <a:t>bottles </a:t>
            </a:r>
            <a:endParaRPr lang="en-GB" sz="3600" dirty="0">
              <a:ea typeface="Calibri" panose="020F0502020204030204" pitchFamily="34" charset="0"/>
              <a:cs typeface="Times New Roman" panose="02020603050405020304" pitchFamily="18" charset="0"/>
            </a:endParaRPr>
          </a:p>
        </p:txBody>
      </p:sp>
      <p:sp>
        <p:nvSpPr>
          <p:cNvPr id="5" name="Rectangle 4"/>
          <p:cNvSpPr/>
          <p:nvPr/>
        </p:nvSpPr>
        <p:spPr>
          <a:xfrm>
            <a:off x="314960" y="993926"/>
            <a:ext cx="7099719" cy="1244893"/>
          </a:xfrm>
          <a:prstGeom prst="rect">
            <a:avLst/>
          </a:prstGeom>
        </p:spPr>
        <p:txBody>
          <a:bodyPr wrap="square">
            <a:spAutoFit/>
          </a:bodyPr>
          <a:lstStyle/>
          <a:p>
            <a:pPr fontAlgn="base">
              <a:lnSpc>
                <a:spcPct val="107000"/>
              </a:lnSpc>
              <a:spcAft>
                <a:spcPts val="0"/>
              </a:spcAft>
            </a:pPr>
            <a:endParaRPr lang="en-GB" sz="1400" dirty="0">
              <a:ea typeface="Calibri" panose="020F0502020204030204" pitchFamily="34" charset="0"/>
              <a:cs typeface="Times New Roman" panose="02020603050405020304" pitchFamily="18" charset="0"/>
            </a:endParaRPr>
          </a:p>
          <a:p>
            <a:pPr fontAlgn="base">
              <a:lnSpc>
                <a:spcPct val="107000"/>
              </a:lnSpc>
              <a:spcAft>
                <a:spcPts val="0"/>
              </a:spcAft>
            </a:pPr>
            <a:r>
              <a:rPr lang="en-GB" sz="1400" dirty="0" smtClean="0">
                <a:ea typeface="Times New Roman" panose="02020603050405020304" pitchFamily="18" charset="0"/>
                <a:cs typeface="Times New Roman" panose="02020603050405020304" pitchFamily="18" charset="0"/>
              </a:rPr>
              <a:t>Fill </a:t>
            </a:r>
            <a:r>
              <a:rPr lang="en-GB" sz="1400" dirty="0">
                <a:ea typeface="Times New Roman" panose="02020603050405020304" pitchFamily="18" charset="0"/>
                <a:cs typeface="Times New Roman" panose="02020603050405020304" pitchFamily="18" charset="0"/>
              </a:rPr>
              <a:t>transparent </a:t>
            </a:r>
            <a:r>
              <a:rPr lang="en-GB" sz="1400" dirty="0" smtClean="0">
                <a:ea typeface="Times New Roman" panose="02020603050405020304" pitchFamily="18" charset="0"/>
                <a:cs typeface="Times New Roman" panose="02020603050405020304" pitchFamily="18" charset="0"/>
              </a:rPr>
              <a:t>bottles </a:t>
            </a:r>
            <a:r>
              <a:rPr lang="en-GB" sz="1400" dirty="0">
                <a:ea typeface="Times New Roman" panose="02020603050405020304" pitchFamily="18" charset="0"/>
                <a:cs typeface="Times New Roman" panose="02020603050405020304" pitchFamily="18" charset="0"/>
              </a:rPr>
              <a:t>with different materials, such as rice, beans, or bells. Seal them tightly and let your child shake and listen to the different sounds produced. Perfect homemade musical instruments using recycled objects. </a:t>
            </a:r>
            <a:endParaRPr lang="en-GB" sz="1400" dirty="0">
              <a:effectLst/>
              <a:ea typeface="Calibri" panose="020F0502020204030204" pitchFamily="34" charset="0"/>
              <a:cs typeface="Times New Roman" panose="02020603050405020304" pitchFamily="18" charset="0"/>
            </a:endParaRPr>
          </a:p>
          <a:p>
            <a:pPr fontAlgn="base">
              <a:lnSpc>
                <a:spcPct val="107000"/>
              </a:lnSpc>
              <a:spcAft>
                <a:spcPts val="0"/>
              </a:spcAft>
            </a:pPr>
            <a:endParaRPr lang="en-GB" sz="1400" dirty="0">
              <a:effectLst/>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7779681" y="909766"/>
            <a:ext cx="3924887" cy="2616591"/>
          </a:xfrm>
          <a:prstGeom prst="rect">
            <a:avLst/>
          </a:prstGeom>
        </p:spPr>
      </p:pic>
      <p:pic>
        <p:nvPicPr>
          <p:cNvPr id="7" name="Picture 6"/>
          <p:cNvPicPr>
            <a:picLocks noChangeAspect="1"/>
          </p:cNvPicPr>
          <p:nvPr/>
        </p:nvPicPr>
        <p:blipFill>
          <a:blip r:embed="rId3"/>
          <a:stretch>
            <a:fillRect/>
          </a:stretch>
        </p:blipFill>
        <p:spPr>
          <a:xfrm>
            <a:off x="7670636" y="3993067"/>
            <a:ext cx="4033932" cy="1923008"/>
          </a:xfrm>
          <a:prstGeom prst="rect">
            <a:avLst/>
          </a:prstGeom>
        </p:spPr>
      </p:pic>
      <p:pic>
        <p:nvPicPr>
          <p:cNvPr id="9" name="Picture 8"/>
          <p:cNvPicPr>
            <a:picLocks noChangeAspect="1"/>
          </p:cNvPicPr>
          <p:nvPr/>
        </p:nvPicPr>
        <p:blipFill>
          <a:blip r:embed="rId4"/>
          <a:stretch>
            <a:fillRect/>
          </a:stretch>
        </p:blipFill>
        <p:spPr>
          <a:xfrm>
            <a:off x="547481" y="2177408"/>
            <a:ext cx="3126585" cy="4239437"/>
          </a:xfrm>
          <a:prstGeom prst="rect">
            <a:avLst/>
          </a:prstGeom>
        </p:spPr>
      </p:pic>
      <p:pic>
        <p:nvPicPr>
          <p:cNvPr id="10" name="Picture 9"/>
          <p:cNvPicPr>
            <a:picLocks noChangeAspect="1"/>
          </p:cNvPicPr>
          <p:nvPr/>
        </p:nvPicPr>
        <p:blipFill>
          <a:blip r:embed="rId5"/>
          <a:stretch>
            <a:fillRect/>
          </a:stretch>
        </p:blipFill>
        <p:spPr>
          <a:xfrm>
            <a:off x="3906587" y="2903382"/>
            <a:ext cx="3469981" cy="2709627"/>
          </a:xfrm>
          <a:prstGeom prst="rect">
            <a:avLst/>
          </a:prstGeom>
        </p:spPr>
      </p:pic>
    </p:spTree>
    <p:extLst>
      <p:ext uri="{BB962C8B-B14F-4D97-AF65-F5344CB8AC3E}">
        <p14:creationId xmlns:p14="http://schemas.microsoft.com/office/powerpoint/2010/main" val="3497116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419" y="256041"/>
            <a:ext cx="4271108" cy="869374"/>
          </a:xfrm>
        </p:spPr>
        <p:txBody>
          <a:bodyPr>
            <a:normAutofit/>
          </a:bodyPr>
          <a:lstStyle/>
          <a:p>
            <a:pPr algn="ctr"/>
            <a:r>
              <a:rPr lang="en-GB" sz="3600" b="1" dirty="0">
                <a:latin typeface="Times New Roman" panose="02020603050405020304" pitchFamily="18" charset="0"/>
                <a:ea typeface="Times New Roman" panose="02020603050405020304" pitchFamily="18" charset="0"/>
                <a:cs typeface="Times New Roman" panose="02020603050405020304" pitchFamily="18" charset="0"/>
              </a:rPr>
              <a:t>P</a:t>
            </a:r>
            <a:r>
              <a:rPr lang="en-GB" sz="3600" b="1" dirty="0" smtClean="0">
                <a:latin typeface="Times New Roman" panose="02020603050405020304" pitchFamily="18" charset="0"/>
                <a:ea typeface="Times New Roman" panose="02020603050405020304" pitchFamily="18" charset="0"/>
                <a:cs typeface="Times New Roman" panose="02020603050405020304" pitchFamily="18" charset="0"/>
              </a:rPr>
              <a:t>laydough</a:t>
            </a:r>
            <a:endParaRPr lang="en-GB" sz="3600" b="1" u="sng" dirty="0"/>
          </a:p>
        </p:txBody>
      </p:sp>
      <p:pic>
        <p:nvPicPr>
          <p:cNvPr id="4" name="Picture 3"/>
          <p:cNvPicPr>
            <a:picLocks noChangeAspect="1"/>
          </p:cNvPicPr>
          <p:nvPr/>
        </p:nvPicPr>
        <p:blipFill>
          <a:blip r:embed="rId2"/>
          <a:stretch>
            <a:fillRect/>
          </a:stretch>
        </p:blipFill>
        <p:spPr>
          <a:xfrm>
            <a:off x="7677497" y="371689"/>
            <a:ext cx="4084627" cy="2296507"/>
          </a:xfrm>
          <a:prstGeom prst="rect">
            <a:avLst/>
          </a:prstGeom>
        </p:spPr>
      </p:pic>
      <p:sp>
        <p:nvSpPr>
          <p:cNvPr id="6" name="Rectangle 5"/>
          <p:cNvSpPr/>
          <p:nvPr/>
        </p:nvSpPr>
        <p:spPr>
          <a:xfrm>
            <a:off x="320790" y="1125415"/>
            <a:ext cx="6572379" cy="2166875"/>
          </a:xfrm>
          <a:prstGeom prst="rect">
            <a:avLst/>
          </a:prstGeom>
        </p:spPr>
        <p:txBody>
          <a:bodyPr wrap="square">
            <a:spAutoFit/>
          </a:bodyPr>
          <a:lstStyle/>
          <a:p>
            <a:pPr fontAlgn="base">
              <a:lnSpc>
                <a:spcPct val="107000"/>
              </a:lnSpc>
            </a:pPr>
            <a:r>
              <a:rPr lang="en-GB" dirty="0">
                <a:solidFill>
                  <a:srgbClr val="000000"/>
                </a:solidFill>
                <a:ea typeface="Times New Roman" panose="02020603050405020304" pitchFamily="18" charset="0"/>
                <a:cs typeface="Times New Roman" panose="02020603050405020304" pitchFamily="18" charset="0"/>
              </a:rPr>
              <a:t>Homemade playdough is a versatile sensory material. Encourage your child to squeeze, mould, and create different shapes using their hands. It can be great for </a:t>
            </a:r>
            <a:r>
              <a:rPr lang="en-GB" dirty="0" smtClean="0">
                <a:solidFill>
                  <a:srgbClr val="000000"/>
                </a:solidFill>
                <a:ea typeface="Times New Roman" panose="02020603050405020304" pitchFamily="18" charset="0"/>
                <a:cs typeface="Times New Roman" panose="02020603050405020304" pitchFamily="18" charset="0"/>
              </a:rPr>
              <a:t>maths, English and fine </a:t>
            </a:r>
            <a:r>
              <a:rPr lang="en-GB" dirty="0">
                <a:solidFill>
                  <a:srgbClr val="000000"/>
                </a:solidFill>
                <a:ea typeface="Times New Roman" panose="02020603050405020304" pitchFamily="18" charset="0"/>
                <a:cs typeface="Times New Roman" panose="02020603050405020304" pitchFamily="18" charset="0"/>
              </a:rPr>
              <a:t>motor activities as well.</a:t>
            </a:r>
            <a:endParaRPr lang="en-GB" dirty="0">
              <a:ea typeface="Calibri" panose="020F0502020204030204" pitchFamily="34" charset="0"/>
              <a:cs typeface="Times New Roman" panose="02020603050405020304" pitchFamily="18" charset="0"/>
            </a:endParaRPr>
          </a:p>
          <a:p>
            <a:pPr fontAlgn="base">
              <a:lnSpc>
                <a:spcPct val="107000"/>
              </a:lnSpc>
              <a:spcAft>
                <a:spcPts val="0"/>
              </a:spcAft>
            </a:pPr>
            <a:r>
              <a:rPr lang="en-GB" dirty="0" smtClean="0">
                <a:ea typeface="Times New Roman" panose="02020603050405020304" pitchFamily="18" charset="0"/>
                <a:cs typeface="Times New Roman" panose="02020603050405020304" pitchFamily="18" charset="0"/>
              </a:rPr>
              <a:t>Add </a:t>
            </a:r>
            <a:r>
              <a:rPr lang="en-GB" dirty="0">
                <a:ea typeface="Times New Roman" panose="02020603050405020304" pitchFamily="18" charset="0"/>
                <a:cs typeface="Times New Roman" panose="02020603050405020304" pitchFamily="18" charset="0"/>
              </a:rPr>
              <a:t>different scents, such as vanilla, lavender, or citrus, to homemade or store-bought playdough. Let your child explore </a:t>
            </a:r>
            <a:r>
              <a:rPr lang="en-GB" dirty="0" smtClean="0">
                <a:ea typeface="Times New Roman" panose="02020603050405020304" pitchFamily="18" charset="0"/>
                <a:cs typeface="Times New Roman" panose="02020603050405020304" pitchFamily="18" charset="0"/>
              </a:rPr>
              <a:t>the </a:t>
            </a:r>
            <a:r>
              <a:rPr lang="en-GB" dirty="0">
                <a:ea typeface="Times New Roman" panose="02020603050405020304" pitchFamily="18" charset="0"/>
                <a:cs typeface="Times New Roman" panose="02020603050405020304" pitchFamily="18" charset="0"/>
              </a:rPr>
              <a:t>different smells while playing</a:t>
            </a:r>
            <a:r>
              <a:rPr lang="en-GB" dirty="0" smtClean="0">
                <a:ea typeface="Times New Roman" panose="02020603050405020304" pitchFamily="18" charset="0"/>
                <a:cs typeface="Times New Roman" panose="02020603050405020304" pitchFamily="18" charset="0"/>
              </a:rPr>
              <a:t>. </a:t>
            </a:r>
            <a:endParaRPr lang="en-GB" sz="1600" dirty="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473527" y="3925154"/>
            <a:ext cx="3203970" cy="2583847"/>
          </a:xfrm>
          <a:prstGeom prst="rect">
            <a:avLst/>
          </a:prstGeom>
        </p:spPr>
      </p:pic>
      <p:pic>
        <p:nvPicPr>
          <p:cNvPr id="10" name="Picture 9"/>
          <p:cNvPicPr>
            <a:picLocks noChangeAspect="1"/>
          </p:cNvPicPr>
          <p:nvPr/>
        </p:nvPicPr>
        <p:blipFill>
          <a:blip r:embed="rId4"/>
          <a:stretch>
            <a:fillRect/>
          </a:stretch>
        </p:blipFill>
        <p:spPr>
          <a:xfrm>
            <a:off x="531419" y="3940422"/>
            <a:ext cx="3706093" cy="2568579"/>
          </a:xfrm>
          <a:prstGeom prst="rect">
            <a:avLst/>
          </a:prstGeom>
        </p:spPr>
      </p:pic>
      <p:pic>
        <p:nvPicPr>
          <p:cNvPr id="11" name="Picture 10"/>
          <p:cNvPicPr>
            <a:picLocks noChangeAspect="1"/>
          </p:cNvPicPr>
          <p:nvPr/>
        </p:nvPicPr>
        <p:blipFill>
          <a:blip r:embed="rId5"/>
          <a:stretch>
            <a:fillRect/>
          </a:stretch>
        </p:blipFill>
        <p:spPr>
          <a:xfrm>
            <a:off x="8398185" y="2769675"/>
            <a:ext cx="3363939" cy="1796324"/>
          </a:xfrm>
          <a:prstGeom prst="rect">
            <a:avLst/>
          </a:prstGeom>
        </p:spPr>
      </p:pic>
      <p:pic>
        <p:nvPicPr>
          <p:cNvPr id="12" name="Picture 11"/>
          <p:cNvPicPr>
            <a:picLocks noChangeAspect="1"/>
          </p:cNvPicPr>
          <p:nvPr/>
        </p:nvPicPr>
        <p:blipFill>
          <a:blip r:embed="rId6"/>
          <a:stretch>
            <a:fillRect/>
          </a:stretch>
        </p:blipFill>
        <p:spPr>
          <a:xfrm>
            <a:off x="8412689" y="4482808"/>
            <a:ext cx="3355034" cy="2026193"/>
          </a:xfrm>
          <a:prstGeom prst="rect">
            <a:avLst/>
          </a:prstGeom>
        </p:spPr>
      </p:pic>
    </p:spTree>
    <p:extLst>
      <p:ext uri="{BB962C8B-B14F-4D97-AF65-F5344CB8AC3E}">
        <p14:creationId xmlns:p14="http://schemas.microsoft.com/office/powerpoint/2010/main" val="885221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554" y="256041"/>
            <a:ext cx="4439920" cy="1235134"/>
          </a:xfrm>
        </p:spPr>
        <p:txBody>
          <a:bodyPr>
            <a:normAutofit/>
          </a:bodyPr>
          <a:lstStyle/>
          <a:p>
            <a:pPr algn="ctr"/>
            <a:r>
              <a:rPr lang="en-GB" sz="3200" b="1" dirty="0">
                <a:latin typeface="Times New Roman" panose="02020603050405020304" pitchFamily="18" charset="0"/>
                <a:ea typeface="Times New Roman" panose="02020603050405020304" pitchFamily="18" charset="0"/>
                <a:cs typeface="Times New Roman" panose="02020603050405020304" pitchFamily="18" charset="0"/>
              </a:rPr>
              <a:t>Scented sensory bottles</a:t>
            </a:r>
            <a:endParaRPr lang="en-GB" sz="3200" b="1" u="sng" dirty="0"/>
          </a:p>
        </p:txBody>
      </p:sp>
      <p:sp>
        <p:nvSpPr>
          <p:cNvPr id="6" name="Rectangle 5"/>
          <p:cNvSpPr/>
          <p:nvPr/>
        </p:nvSpPr>
        <p:spPr>
          <a:xfrm>
            <a:off x="375137" y="1292838"/>
            <a:ext cx="7151077" cy="981423"/>
          </a:xfrm>
          <a:prstGeom prst="rect">
            <a:avLst/>
          </a:prstGeom>
        </p:spPr>
        <p:txBody>
          <a:bodyPr wrap="square">
            <a:spAutoFit/>
          </a:bodyPr>
          <a:lstStyle/>
          <a:p>
            <a:pPr fontAlgn="base">
              <a:lnSpc>
                <a:spcPct val="107000"/>
              </a:lnSpc>
              <a:spcAft>
                <a:spcPts val="0"/>
              </a:spcAft>
            </a:pPr>
            <a:r>
              <a:rPr lang="en-GB" dirty="0" smtClean="0">
                <a:latin typeface="Times New Roman" panose="02020603050405020304" pitchFamily="18" charset="0"/>
                <a:ea typeface="Times New Roman" panose="02020603050405020304" pitchFamily="18" charset="0"/>
                <a:cs typeface="Times New Roman" panose="02020603050405020304" pitchFamily="18" charset="0"/>
              </a:rPr>
              <a:t>Fill </a:t>
            </a:r>
            <a:r>
              <a:rPr lang="en-GB" dirty="0">
                <a:latin typeface="Times New Roman" panose="02020603050405020304" pitchFamily="18" charset="0"/>
                <a:ea typeface="Times New Roman" panose="02020603050405020304" pitchFamily="18" charset="0"/>
                <a:cs typeface="Times New Roman" panose="02020603050405020304" pitchFamily="18" charset="0"/>
              </a:rPr>
              <a:t>small bottles with scented oils or extracts, such as peppermint or lemon (word of caution: only add a little). Secure the lids tightly and pierce holes in the lids; let your child smell </a:t>
            </a:r>
            <a:r>
              <a:rPr lang="en-GB" dirty="0" smtClean="0">
                <a:latin typeface="Times New Roman" panose="02020603050405020304" pitchFamily="18" charset="0"/>
                <a:ea typeface="Times New Roman" panose="02020603050405020304" pitchFamily="18" charset="0"/>
                <a:cs typeface="Times New Roman" panose="02020603050405020304" pitchFamily="18" charset="0"/>
              </a:rPr>
              <a:t>the </a:t>
            </a:r>
            <a:r>
              <a:rPr lang="en-GB" dirty="0">
                <a:latin typeface="Times New Roman" panose="02020603050405020304" pitchFamily="18" charset="0"/>
                <a:ea typeface="Times New Roman" panose="02020603050405020304" pitchFamily="18" charset="0"/>
                <a:cs typeface="Times New Roman" panose="02020603050405020304" pitchFamily="18" charset="0"/>
              </a:rPr>
              <a:t>different scents.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359463" y="554636"/>
            <a:ext cx="3377125" cy="2668924"/>
          </a:xfrm>
          <a:prstGeom prst="rect">
            <a:avLst/>
          </a:prstGeom>
        </p:spPr>
      </p:pic>
      <p:pic>
        <p:nvPicPr>
          <p:cNvPr id="3" name="Picture 2"/>
          <p:cNvPicPr>
            <a:picLocks noChangeAspect="1"/>
          </p:cNvPicPr>
          <p:nvPr/>
        </p:nvPicPr>
        <p:blipFill>
          <a:blip r:embed="rId3"/>
          <a:stretch>
            <a:fillRect/>
          </a:stretch>
        </p:blipFill>
        <p:spPr>
          <a:xfrm>
            <a:off x="6163685" y="3554966"/>
            <a:ext cx="5572903" cy="2896004"/>
          </a:xfrm>
          <a:prstGeom prst="rect">
            <a:avLst/>
          </a:prstGeom>
        </p:spPr>
      </p:pic>
      <p:pic>
        <p:nvPicPr>
          <p:cNvPr id="5" name="Picture 4"/>
          <p:cNvPicPr>
            <a:picLocks noChangeAspect="1"/>
          </p:cNvPicPr>
          <p:nvPr/>
        </p:nvPicPr>
        <p:blipFill>
          <a:blip r:embed="rId4"/>
          <a:stretch>
            <a:fillRect/>
          </a:stretch>
        </p:blipFill>
        <p:spPr>
          <a:xfrm>
            <a:off x="507647" y="3707387"/>
            <a:ext cx="5420481" cy="2591162"/>
          </a:xfrm>
          <a:prstGeom prst="rect">
            <a:avLst/>
          </a:prstGeom>
        </p:spPr>
      </p:pic>
    </p:spTree>
    <p:extLst>
      <p:ext uri="{BB962C8B-B14F-4D97-AF65-F5344CB8AC3E}">
        <p14:creationId xmlns:p14="http://schemas.microsoft.com/office/powerpoint/2010/main" val="3413058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62" y="258753"/>
            <a:ext cx="4777545" cy="965136"/>
          </a:xfrm>
        </p:spPr>
        <p:txBody>
          <a:bodyPr>
            <a:normAutofit/>
          </a:bodyPr>
          <a:lstStyle/>
          <a:p>
            <a:pPr algn="ctr"/>
            <a:r>
              <a:rPr lang="en-GB" sz="3600" b="1" dirty="0">
                <a:solidFill>
                  <a:srgbClr val="000000"/>
                </a:solidFill>
                <a:ea typeface="Times New Roman" panose="02020603050405020304" pitchFamily="18" charset="0"/>
                <a:cs typeface="Times New Roman" panose="02020603050405020304" pitchFamily="18" charset="0"/>
              </a:rPr>
              <a:t>Sensory </a:t>
            </a:r>
            <a:r>
              <a:rPr lang="en-GB" sz="3600" b="1" dirty="0" smtClean="0">
                <a:solidFill>
                  <a:srgbClr val="000000"/>
                </a:solidFill>
                <a:ea typeface="Times New Roman" panose="02020603050405020304" pitchFamily="18" charset="0"/>
                <a:cs typeface="Times New Roman" panose="02020603050405020304" pitchFamily="18" charset="0"/>
              </a:rPr>
              <a:t>bins and trays</a:t>
            </a:r>
            <a:endParaRPr lang="en-GB" sz="3600" b="1" u="sng" dirty="0"/>
          </a:p>
        </p:txBody>
      </p:sp>
      <p:sp>
        <p:nvSpPr>
          <p:cNvPr id="6" name="Rectangle 5"/>
          <p:cNvSpPr/>
          <p:nvPr/>
        </p:nvSpPr>
        <p:spPr>
          <a:xfrm>
            <a:off x="347537" y="1106431"/>
            <a:ext cx="5180675" cy="1244893"/>
          </a:xfrm>
          <a:prstGeom prst="rect">
            <a:avLst/>
          </a:prstGeom>
        </p:spPr>
        <p:txBody>
          <a:bodyPr wrap="square">
            <a:spAutoFit/>
          </a:bodyPr>
          <a:lstStyle/>
          <a:p>
            <a:pPr fontAlgn="base">
              <a:lnSpc>
                <a:spcPct val="107000"/>
              </a:lnSpc>
              <a:spcAft>
                <a:spcPts val="0"/>
              </a:spcAft>
            </a:pPr>
            <a:r>
              <a:rPr lang="en-GB" sz="1400" dirty="0" smtClean="0">
                <a:solidFill>
                  <a:srgbClr val="000000"/>
                </a:solidFill>
                <a:ea typeface="Times New Roman" panose="02020603050405020304" pitchFamily="18" charset="0"/>
                <a:cs typeface="Times New Roman" panose="02020603050405020304" pitchFamily="18" charset="0"/>
              </a:rPr>
              <a:t>Fill </a:t>
            </a:r>
            <a:r>
              <a:rPr lang="en-GB" sz="1400" dirty="0">
                <a:solidFill>
                  <a:srgbClr val="000000"/>
                </a:solidFill>
                <a:ea typeface="Times New Roman" panose="02020603050405020304" pitchFamily="18" charset="0"/>
                <a:cs typeface="Times New Roman" panose="02020603050405020304" pitchFamily="18" charset="0"/>
              </a:rPr>
              <a:t>a large plastic container with various materials such as rice, beans, or sand. Add small toys or objects for your child to search for and discover using their sense of touch.</a:t>
            </a:r>
            <a:endParaRPr lang="en-GB" sz="1400" dirty="0">
              <a:ea typeface="Calibri" panose="020F0502020204030204" pitchFamily="34" charset="0"/>
              <a:cs typeface="Times New Roman" panose="02020603050405020304" pitchFamily="18" charset="0"/>
            </a:endParaRPr>
          </a:p>
          <a:p>
            <a:pPr fontAlgn="base">
              <a:lnSpc>
                <a:spcPct val="107000"/>
              </a:lnSpc>
              <a:spcAft>
                <a:spcPts val="0"/>
              </a:spcAft>
            </a:pPr>
            <a:r>
              <a:rPr lang="en-GB" sz="1400" dirty="0">
                <a:solidFill>
                  <a:srgbClr val="000000"/>
                </a:solidFill>
                <a:ea typeface="Times New Roman" panose="02020603050405020304" pitchFamily="18" charset="0"/>
                <a:cs typeface="Times New Roman" panose="02020603050405020304" pitchFamily="18" charset="0"/>
              </a:rPr>
              <a:t/>
            </a:r>
            <a:br>
              <a:rPr lang="en-GB" sz="1400" dirty="0">
                <a:solidFill>
                  <a:srgbClr val="000000"/>
                </a:solidFill>
                <a:ea typeface="Times New Roman" panose="02020603050405020304" pitchFamily="18" charset="0"/>
                <a:cs typeface="Times New Roman" panose="02020603050405020304" pitchFamily="18" charset="0"/>
              </a:rPr>
            </a:br>
            <a:endParaRPr lang="en-GB" sz="1400" dirty="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9427249" y="3030137"/>
            <a:ext cx="2378123" cy="3239586"/>
          </a:xfrm>
          <a:prstGeom prst="rect">
            <a:avLst/>
          </a:prstGeom>
        </p:spPr>
      </p:pic>
      <p:pic>
        <p:nvPicPr>
          <p:cNvPr id="11" name="Picture 10"/>
          <p:cNvPicPr>
            <a:picLocks noChangeAspect="1"/>
          </p:cNvPicPr>
          <p:nvPr/>
        </p:nvPicPr>
        <p:blipFill>
          <a:blip r:embed="rId3"/>
          <a:stretch>
            <a:fillRect/>
          </a:stretch>
        </p:blipFill>
        <p:spPr>
          <a:xfrm>
            <a:off x="567936" y="2747355"/>
            <a:ext cx="3763566" cy="3238133"/>
          </a:xfrm>
          <a:prstGeom prst="rect">
            <a:avLst/>
          </a:prstGeom>
        </p:spPr>
      </p:pic>
      <p:pic>
        <p:nvPicPr>
          <p:cNvPr id="12" name="Picture 11"/>
          <p:cNvPicPr>
            <a:picLocks noChangeAspect="1"/>
          </p:cNvPicPr>
          <p:nvPr/>
        </p:nvPicPr>
        <p:blipFill>
          <a:blip r:embed="rId4"/>
          <a:stretch>
            <a:fillRect/>
          </a:stretch>
        </p:blipFill>
        <p:spPr>
          <a:xfrm>
            <a:off x="8280806" y="474431"/>
            <a:ext cx="3250662" cy="2272924"/>
          </a:xfrm>
          <a:prstGeom prst="rect">
            <a:avLst/>
          </a:prstGeom>
        </p:spPr>
      </p:pic>
      <p:pic>
        <p:nvPicPr>
          <p:cNvPr id="14" name="Picture 13"/>
          <p:cNvPicPr>
            <a:picLocks noChangeAspect="1"/>
          </p:cNvPicPr>
          <p:nvPr/>
        </p:nvPicPr>
        <p:blipFill rotWithShape="1">
          <a:blip r:embed="rId5"/>
          <a:srcRect r="24151"/>
          <a:stretch/>
        </p:blipFill>
        <p:spPr>
          <a:xfrm>
            <a:off x="4588865" y="4025803"/>
            <a:ext cx="3265982" cy="2467319"/>
          </a:xfrm>
          <a:prstGeom prst="rect">
            <a:avLst/>
          </a:prstGeom>
        </p:spPr>
      </p:pic>
      <p:pic>
        <p:nvPicPr>
          <p:cNvPr id="16" name="Picture 15"/>
          <p:cNvPicPr>
            <a:picLocks noChangeAspect="1"/>
          </p:cNvPicPr>
          <p:nvPr/>
        </p:nvPicPr>
        <p:blipFill>
          <a:blip r:embed="rId6"/>
          <a:stretch>
            <a:fillRect/>
          </a:stretch>
        </p:blipFill>
        <p:spPr>
          <a:xfrm>
            <a:off x="5686887" y="1106431"/>
            <a:ext cx="2276793" cy="2781688"/>
          </a:xfrm>
          <a:prstGeom prst="rect">
            <a:avLst/>
          </a:prstGeom>
        </p:spPr>
      </p:pic>
    </p:spTree>
    <p:extLst>
      <p:ext uri="{BB962C8B-B14F-4D97-AF65-F5344CB8AC3E}">
        <p14:creationId xmlns:p14="http://schemas.microsoft.com/office/powerpoint/2010/main" val="925558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537" y="339179"/>
            <a:ext cx="4777545" cy="965136"/>
          </a:xfrm>
        </p:spPr>
        <p:txBody>
          <a:bodyPr>
            <a:normAutofit/>
          </a:bodyPr>
          <a:lstStyle/>
          <a:p>
            <a:pPr fontAlgn="base">
              <a:lnSpc>
                <a:spcPct val="107000"/>
              </a:lnSpc>
              <a:spcAft>
                <a:spcPts val="0"/>
              </a:spcAft>
            </a:pPr>
            <a:r>
              <a:rPr lang="en-GB" sz="3600" b="1" dirty="0" smtClean="0">
                <a:ea typeface="Times New Roman" panose="02020603050405020304" pitchFamily="18" charset="0"/>
                <a:cs typeface="Times New Roman" panose="02020603050405020304" pitchFamily="18" charset="0"/>
              </a:rPr>
              <a:t>Water and messy play</a:t>
            </a:r>
            <a:endParaRPr lang="en-GB" sz="3600" dirty="0">
              <a:ea typeface="Calibri" panose="020F0502020204030204" pitchFamily="34" charset="0"/>
              <a:cs typeface="Times New Roman" panose="02020603050405020304" pitchFamily="18" charset="0"/>
            </a:endParaRPr>
          </a:p>
        </p:txBody>
      </p:sp>
      <p:sp>
        <p:nvSpPr>
          <p:cNvPr id="6" name="Rectangle 5"/>
          <p:cNvSpPr/>
          <p:nvPr/>
        </p:nvSpPr>
        <p:spPr>
          <a:xfrm>
            <a:off x="347537" y="1271324"/>
            <a:ext cx="7904171" cy="1014380"/>
          </a:xfrm>
          <a:prstGeom prst="rect">
            <a:avLst/>
          </a:prstGeom>
        </p:spPr>
        <p:txBody>
          <a:bodyPr wrap="square">
            <a:spAutoFit/>
          </a:bodyPr>
          <a:lstStyle/>
          <a:p>
            <a:pPr fontAlgn="base">
              <a:lnSpc>
                <a:spcPct val="107000"/>
              </a:lnSpc>
              <a:spcAft>
                <a:spcPts val="0"/>
              </a:spcAft>
            </a:pPr>
            <a:r>
              <a:rPr lang="en-GB" sz="1400" dirty="0" smtClean="0">
                <a:solidFill>
                  <a:srgbClr val="000000"/>
                </a:solidFill>
                <a:ea typeface="Times New Roman" panose="02020603050405020304" pitchFamily="18" charset="0"/>
                <a:cs typeface="Times New Roman" panose="02020603050405020304" pitchFamily="18" charset="0"/>
              </a:rPr>
              <a:t>Set </a:t>
            </a:r>
            <a:r>
              <a:rPr lang="en-GB" sz="1400" dirty="0">
                <a:solidFill>
                  <a:srgbClr val="000000"/>
                </a:solidFill>
                <a:ea typeface="Times New Roman" panose="02020603050405020304" pitchFamily="18" charset="0"/>
                <a:cs typeface="Times New Roman" panose="02020603050405020304" pitchFamily="18" charset="0"/>
              </a:rPr>
              <a:t>up a water table or fill a bowl with water and provide cups, funnels, and sponges for your child to explore different water textures and temperatures.</a:t>
            </a:r>
            <a:endParaRPr lang="en-GB" sz="1400" dirty="0">
              <a:ea typeface="Calibri" panose="020F0502020204030204" pitchFamily="34" charset="0"/>
              <a:cs typeface="Times New Roman" panose="02020603050405020304" pitchFamily="18" charset="0"/>
            </a:endParaRPr>
          </a:p>
          <a:p>
            <a:pPr fontAlgn="base">
              <a:lnSpc>
                <a:spcPct val="107000"/>
              </a:lnSpc>
              <a:spcAft>
                <a:spcPts val="0"/>
              </a:spcAft>
            </a:pPr>
            <a:r>
              <a:rPr lang="en-GB" sz="1400" dirty="0" smtClean="0">
                <a:ea typeface="Times New Roman" panose="02020603050405020304" pitchFamily="18" charset="0"/>
                <a:cs typeface="Times New Roman" panose="02020603050405020304" pitchFamily="18" charset="0"/>
              </a:rPr>
              <a:t>Remember, touch doesn’t have to be with only hands, feet can also touch sensory objects: sand, grass, tiles </a:t>
            </a:r>
            <a:r>
              <a:rPr lang="en-GB" sz="1400" dirty="0" err="1" smtClean="0">
                <a:ea typeface="Times New Roman" panose="02020603050405020304" pitchFamily="18" charset="0"/>
                <a:cs typeface="Times New Roman" panose="02020603050405020304" pitchFamily="18" charset="0"/>
              </a:rPr>
              <a:t>etc</a:t>
            </a:r>
            <a:endParaRPr lang="en-GB" sz="1400" dirty="0">
              <a:effectLst/>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rotWithShape="1">
          <a:blip r:embed="rId2"/>
          <a:srcRect t="12280"/>
          <a:stretch/>
        </p:blipFill>
        <p:spPr>
          <a:xfrm>
            <a:off x="945295" y="2646126"/>
            <a:ext cx="3176999" cy="3729569"/>
          </a:xfrm>
          <a:prstGeom prst="rect">
            <a:avLst/>
          </a:prstGeom>
        </p:spPr>
      </p:pic>
      <p:pic>
        <p:nvPicPr>
          <p:cNvPr id="12" name="Picture 11"/>
          <p:cNvPicPr>
            <a:picLocks noChangeAspect="1"/>
          </p:cNvPicPr>
          <p:nvPr/>
        </p:nvPicPr>
        <p:blipFill>
          <a:blip r:embed="rId3"/>
          <a:stretch>
            <a:fillRect/>
          </a:stretch>
        </p:blipFill>
        <p:spPr>
          <a:xfrm>
            <a:off x="9592151" y="3692479"/>
            <a:ext cx="2197662" cy="2527947"/>
          </a:xfrm>
          <a:prstGeom prst="rect">
            <a:avLst/>
          </a:prstGeom>
        </p:spPr>
      </p:pic>
      <p:pic>
        <p:nvPicPr>
          <p:cNvPr id="13" name="Picture 12"/>
          <p:cNvPicPr>
            <a:picLocks noChangeAspect="1"/>
          </p:cNvPicPr>
          <p:nvPr/>
        </p:nvPicPr>
        <p:blipFill>
          <a:blip r:embed="rId4"/>
          <a:stretch>
            <a:fillRect/>
          </a:stretch>
        </p:blipFill>
        <p:spPr>
          <a:xfrm>
            <a:off x="4699487" y="3692479"/>
            <a:ext cx="4698920" cy="2568354"/>
          </a:xfrm>
          <a:prstGeom prst="rect">
            <a:avLst/>
          </a:prstGeom>
        </p:spPr>
      </p:pic>
      <p:pic>
        <p:nvPicPr>
          <p:cNvPr id="3" name="Picture 2"/>
          <p:cNvPicPr>
            <a:picLocks noChangeAspect="1"/>
          </p:cNvPicPr>
          <p:nvPr/>
        </p:nvPicPr>
        <p:blipFill>
          <a:blip r:embed="rId5"/>
          <a:stretch>
            <a:fillRect/>
          </a:stretch>
        </p:blipFill>
        <p:spPr>
          <a:xfrm>
            <a:off x="7942082" y="339179"/>
            <a:ext cx="4050049" cy="3011575"/>
          </a:xfrm>
          <a:prstGeom prst="rect">
            <a:avLst/>
          </a:prstGeom>
        </p:spPr>
      </p:pic>
    </p:spTree>
    <p:extLst>
      <p:ext uri="{BB962C8B-B14F-4D97-AF65-F5344CB8AC3E}">
        <p14:creationId xmlns:p14="http://schemas.microsoft.com/office/powerpoint/2010/main" val="380085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9" y="256040"/>
            <a:ext cx="2582985" cy="1052255"/>
          </a:xfrm>
        </p:spPr>
        <p:txBody>
          <a:bodyPr>
            <a:normAutofit/>
          </a:bodyPr>
          <a:lstStyle/>
          <a:p>
            <a:pPr algn="ctr"/>
            <a:r>
              <a:rPr lang="en-GB" sz="3600" b="1" u="sng" dirty="0" smtClean="0"/>
              <a:t>Apps</a:t>
            </a:r>
            <a:endParaRPr lang="en-GB" sz="3600" b="1" u="sng" dirty="0"/>
          </a:p>
        </p:txBody>
      </p:sp>
      <p:pic>
        <p:nvPicPr>
          <p:cNvPr id="5" name="Picture 4"/>
          <p:cNvPicPr>
            <a:picLocks noChangeAspect="1"/>
          </p:cNvPicPr>
          <p:nvPr/>
        </p:nvPicPr>
        <p:blipFill>
          <a:blip r:embed="rId2"/>
          <a:stretch>
            <a:fillRect/>
          </a:stretch>
        </p:blipFill>
        <p:spPr>
          <a:xfrm>
            <a:off x="6194242" y="899759"/>
            <a:ext cx="5229955" cy="5058481"/>
          </a:xfrm>
          <a:prstGeom prst="rect">
            <a:avLst/>
          </a:prstGeom>
        </p:spPr>
      </p:pic>
      <p:sp>
        <p:nvSpPr>
          <p:cNvPr id="6" name="TextBox 5"/>
          <p:cNvSpPr txBox="1"/>
          <p:nvPr/>
        </p:nvSpPr>
        <p:spPr>
          <a:xfrm>
            <a:off x="689548" y="1618938"/>
            <a:ext cx="5066676" cy="4031873"/>
          </a:xfrm>
          <a:prstGeom prst="rect">
            <a:avLst/>
          </a:prstGeom>
          <a:noFill/>
        </p:spPr>
        <p:txBody>
          <a:bodyPr wrap="square" rtlCol="0">
            <a:spAutoFit/>
          </a:bodyPr>
          <a:lstStyle/>
          <a:p>
            <a:pPr marL="285750" indent="-285750">
              <a:buFont typeface="Arial" panose="020B0604020202020204" pitchFamily="34" charset="0"/>
              <a:buChar char="•"/>
            </a:pPr>
            <a:r>
              <a:rPr lang="en-GB" sz="3200" dirty="0" smtClean="0"/>
              <a:t>Fluidity</a:t>
            </a:r>
          </a:p>
          <a:p>
            <a:pPr marL="285750" indent="-285750">
              <a:buFont typeface="Arial" panose="020B0604020202020204" pitchFamily="34" charset="0"/>
              <a:buChar char="•"/>
            </a:pPr>
            <a:r>
              <a:rPr lang="en-GB" sz="3200" dirty="0" smtClean="0"/>
              <a:t>Air harp</a:t>
            </a:r>
          </a:p>
          <a:p>
            <a:pPr marL="285750" indent="-285750">
              <a:buFont typeface="Arial" panose="020B0604020202020204" pitchFamily="34" charset="0"/>
              <a:buChar char="•"/>
            </a:pPr>
            <a:r>
              <a:rPr lang="en-GB" sz="3200" dirty="0" smtClean="0"/>
              <a:t>Magic piano</a:t>
            </a:r>
          </a:p>
          <a:p>
            <a:pPr marL="285750" indent="-285750">
              <a:buFont typeface="Arial" panose="020B0604020202020204" pitchFamily="34" charset="0"/>
              <a:buChar char="•"/>
            </a:pPr>
            <a:r>
              <a:rPr lang="en-GB" sz="3200" dirty="0" err="1" smtClean="0"/>
              <a:t>Wa</a:t>
            </a:r>
            <a:r>
              <a:rPr lang="en-GB" sz="3200" dirty="0" smtClean="0"/>
              <a:t> </a:t>
            </a:r>
            <a:r>
              <a:rPr lang="en-GB" sz="3200" dirty="0" err="1" smtClean="0"/>
              <a:t>kingyo</a:t>
            </a:r>
            <a:r>
              <a:rPr lang="en-GB" sz="3200" dirty="0" smtClean="0"/>
              <a:t> le goldfish pond</a:t>
            </a:r>
          </a:p>
          <a:p>
            <a:pPr marL="285750" indent="-285750">
              <a:buFont typeface="Arial" panose="020B0604020202020204" pitchFamily="34" charset="0"/>
              <a:buChar char="•"/>
            </a:pPr>
            <a:r>
              <a:rPr lang="en-GB" sz="3200" dirty="0" smtClean="0"/>
              <a:t>WWF together</a:t>
            </a:r>
          </a:p>
          <a:p>
            <a:pPr marL="285750" indent="-285750">
              <a:buFont typeface="Arial" panose="020B0604020202020204" pitchFamily="34" charset="0"/>
              <a:buChar char="•"/>
            </a:pPr>
            <a:r>
              <a:rPr lang="en-GB" sz="3200" dirty="0" err="1" smtClean="0"/>
              <a:t>Dropophone</a:t>
            </a:r>
            <a:endParaRPr lang="en-GB" sz="3200" dirty="0" smtClean="0"/>
          </a:p>
          <a:p>
            <a:pPr marL="285750" indent="-285750">
              <a:buFont typeface="Arial" panose="020B0604020202020204" pitchFamily="34" charset="0"/>
              <a:buChar char="•"/>
            </a:pPr>
            <a:r>
              <a:rPr lang="en-GB" sz="3200" dirty="0" err="1" smtClean="0"/>
              <a:t>Heatpad</a:t>
            </a:r>
            <a:endParaRPr lang="en-GB" sz="3200" dirty="0" smtClean="0"/>
          </a:p>
          <a:p>
            <a:pPr marL="285750" indent="-285750">
              <a:buFont typeface="Arial" panose="020B0604020202020204" pitchFamily="34" charset="0"/>
              <a:buChar char="•"/>
            </a:pPr>
            <a:r>
              <a:rPr lang="en-GB" sz="3200" dirty="0" smtClean="0"/>
              <a:t>Sand draw</a:t>
            </a:r>
            <a:endParaRPr lang="en-GB" sz="3200" dirty="0"/>
          </a:p>
        </p:txBody>
      </p:sp>
    </p:spTree>
    <p:extLst>
      <p:ext uri="{BB962C8B-B14F-4D97-AF65-F5344CB8AC3E}">
        <p14:creationId xmlns:p14="http://schemas.microsoft.com/office/powerpoint/2010/main" val="3026087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948128" y="594610"/>
            <a:ext cx="10339466" cy="5416446"/>
          </a:xfrm>
        </p:spPr>
        <p:txBody>
          <a:bodyPr/>
          <a:lstStyle/>
          <a:p>
            <a:pPr algn="ctr"/>
            <a:r>
              <a:rPr lang="en-GB" dirty="0" smtClean="0"/>
              <a:t>Please don’t forget to fill in the form </a:t>
            </a:r>
            <a:r>
              <a:rPr lang="en-GB" smtClean="0"/>
              <a:t>provided, so </a:t>
            </a:r>
            <a:r>
              <a:rPr lang="en-GB" dirty="0" smtClean="0"/>
              <a:t>you can receive resources and example recipes.</a:t>
            </a:r>
            <a:br>
              <a:rPr lang="en-GB" dirty="0" smtClean="0"/>
            </a:br>
            <a:r>
              <a:rPr lang="en-GB" dirty="0"/>
              <a:t/>
            </a:r>
            <a:br>
              <a:rPr lang="en-GB" dirty="0"/>
            </a:br>
            <a:r>
              <a:rPr lang="en-GB" dirty="0" smtClean="0"/>
              <a:t/>
            </a:r>
            <a:br>
              <a:rPr lang="en-GB" dirty="0" smtClean="0"/>
            </a:br>
            <a:r>
              <a:rPr lang="en-GB" dirty="0" smtClean="0"/>
              <a:t>Thank you!</a:t>
            </a:r>
            <a:endParaRPr lang="en-GB" dirty="0"/>
          </a:p>
        </p:txBody>
      </p:sp>
    </p:spTree>
    <p:extLst>
      <p:ext uri="{BB962C8B-B14F-4D97-AF65-F5344CB8AC3E}">
        <p14:creationId xmlns:p14="http://schemas.microsoft.com/office/powerpoint/2010/main" val="4065278925"/>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Basis</Template>
  <TotalTime>1631</TotalTime>
  <Words>696</Words>
  <Application>Microsoft Office PowerPoint</Application>
  <PresentationFormat>Widescreen</PresentationFormat>
  <Paragraphs>65</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Corbel</vt:lpstr>
      <vt:lpstr>Times New Roman</vt:lpstr>
      <vt:lpstr>Wingdings</vt:lpstr>
      <vt:lpstr>Basis</vt:lpstr>
      <vt:lpstr>Creating Sensory Resources at home</vt:lpstr>
      <vt:lpstr>Engaging the Senses in play and learning </vt:lpstr>
      <vt:lpstr>Why is it important?</vt:lpstr>
      <vt:lpstr>Inclusive for all </vt:lpstr>
      <vt:lpstr>What Sensory resources can you make at home?</vt:lpstr>
      <vt:lpstr>Sensory bottles/bags: </vt:lpstr>
      <vt:lpstr>Shadow and light</vt:lpstr>
      <vt:lpstr>Sound bottles </vt:lpstr>
      <vt:lpstr>Playdough</vt:lpstr>
      <vt:lpstr>Scented sensory bottles</vt:lpstr>
      <vt:lpstr>Sensory bins and trays</vt:lpstr>
      <vt:lpstr>Water and messy play</vt:lpstr>
      <vt:lpstr>Apps</vt:lpstr>
      <vt:lpstr>Please don’t forget to fill in the form provided, so you can receive resources and example recipes.   Thank you!</vt:lpstr>
    </vt:vector>
  </TitlesOfParts>
  <Company>Oaklands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Engaging the senses through learning and play.</dc:title>
  <dc:creator>Rosanna Tickner</dc:creator>
  <cp:lastModifiedBy>Jim Marshall</cp:lastModifiedBy>
  <cp:revision>30</cp:revision>
  <dcterms:created xsi:type="dcterms:W3CDTF">2024-05-20T10:45:20Z</dcterms:created>
  <dcterms:modified xsi:type="dcterms:W3CDTF">2025-05-19T11:53:32Z</dcterms:modified>
</cp:coreProperties>
</file>