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2"/>
  </p:notesMasterIdLst>
  <p:sldIdLst>
    <p:sldId id="256" r:id="rId2"/>
    <p:sldId id="262" r:id="rId3"/>
    <p:sldId id="258" r:id="rId4"/>
    <p:sldId id="260" r:id="rId5"/>
    <p:sldId id="263" r:id="rId6"/>
    <p:sldId id="264" r:id="rId7"/>
    <p:sldId id="265" r:id="rId8"/>
    <p:sldId id="266" r:id="rId9"/>
    <p:sldId id="267" r:id="rId10"/>
    <p:sldId id="268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64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CF98A5-066B-45EF-9F50-747361FC05F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42AD5A-B324-4F2E-8A28-CA6CDB65A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2072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46CE53-6FDE-4D2A-99F1-956490623DC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233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/>
              <a:t>We will look at </a:t>
            </a:r>
          </a:p>
          <a:p>
            <a:r>
              <a:rPr lang="en-GB" baseline="0"/>
              <a:t>Means: How is the student communicating </a:t>
            </a:r>
          </a:p>
          <a:p>
            <a:r>
              <a:rPr lang="en-GB" baseline="0"/>
              <a:t>Reasons: wants/needs, to request, give information, protest, discuss feelings, make choices</a:t>
            </a:r>
          </a:p>
          <a:p>
            <a:r>
              <a:rPr lang="en-GB" baseline="0"/>
              <a:t>Opportunities: Time, place, conversation partner, shared language, shared communication, shared interests, friends, family, teachers</a:t>
            </a:r>
          </a:p>
          <a:p>
            <a:endParaRPr lang="en-GB" baseline="0"/>
          </a:p>
          <a:p>
            <a:r>
              <a:rPr lang="en-GB" baseline="0"/>
              <a:t>Functional communication requires equal interaction between means, reasons and opportunities</a:t>
            </a:r>
          </a:p>
          <a:p>
            <a:endParaRPr lang="en-GB" baseline="0"/>
          </a:p>
          <a:p>
            <a:pPr marL="171450" indent="-171450">
              <a:buFontTx/>
              <a:buChar char="-"/>
            </a:pPr>
            <a:r>
              <a:rPr lang="en-GB" baseline="0"/>
              <a:t>Without the means of communication you cannot express yourself</a:t>
            </a:r>
          </a:p>
          <a:p>
            <a:pPr marL="171450" indent="-171450">
              <a:buFontTx/>
              <a:buChar char="-"/>
            </a:pPr>
            <a:r>
              <a:rPr lang="en-GB" baseline="0"/>
              <a:t>Without reasons for communication there is no point in communicating </a:t>
            </a:r>
          </a:p>
          <a:p>
            <a:pPr marL="171450" indent="-171450">
              <a:buFontTx/>
              <a:buChar char="-"/>
            </a:pPr>
            <a:r>
              <a:rPr lang="en-GB" baseline="0"/>
              <a:t>Without opportunities there cannot be any communication 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359E49-3B8F-4486-9881-B1199276353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183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People who are developing language through AAC, like second language learners, do best when immersed in an environment where people are speaking AAC all day long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  <a:p>
            <a:endParaRPr lang="en-GB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Recommended 20 opportunities per hour for continued language learning.  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359E49-3B8F-4486-9881-B1199276353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2296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Physical prompt – We do</a:t>
            </a:r>
            <a:r>
              <a:rPr lang="en-GB" baseline="0"/>
              <a:t> not use this </a:t>
            </a:r>
            <a:endParaRPr lang="en-GB"/>
          </a:p>
          <a:p>
            <a:r>
              <a:rPr lang="en-GB"/>
              <a:t>Direct model </a:t>
            </a:r>
          </a:p>
          <a:p>
            <a:r>
              <a:rPr lang="en-GB"/>
              <a:t>Partial</a:t>
            </a:r>
            <a:r>
              <a:rPr lang="en-GB" baseline="0"/>
              <a:t> verbal prompt</a:t>
            </a:r>
          </a:p>
          <a:p>
            <a:r>
              <a:rPr lang="en-GB" baseline="0"/>
              <a:t>Request response</a:t>
            </a:r>
          </a:p>
          <a:p>
            <a:r>
              <a:rPr lang="en-GB" baseline="0"/>
              <a:t>Indirect nonverbal prompt</a:t>
            </a:r>
          </a:p>
          <a:p>
            <a:r>
              <a:rPr lang="en-GB" baseline="0"/>
              <a:t>Expectant pause 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359E49-3B8F-4486-9881-B1199276353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4717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en-GB"/>
              <a:t>Aim high e.g. assume competence</a:t>
            </a:r>
          </a:p>
          <a:p>
            <a:pPr marL="0" indent="0">
              <a:buFontTx/>
              <a:buNone/>
            </a:pPr>
            <a:r>
              <a:rPr lang="en-GB"/>
              <a:t>Allow</a:t>
            </a:r>
            <a:r>
              <a:rPr lang="en-GB" baseline="0"/>
              <a:t> exploration, allow time to explore the device</a:t>
            </a:r>
          </a:p>
          <a:p>
            <a:pPr marL="0" indent="0">
              <a:buFontTx/>
              <a:buNone/>
            </a:pPr>
            <a:endParaRPr lang="en-GB" baseline="0"/>
          </a:p>
          <a:p>
            <a:pPr marL="0" indent="0">
              <a:buFontTx/>
              <a:buNone/>
            </a:pPr>
            <a:r>
              <a:rPr lang="en-GB" baseline="0"/>
              <a:t> </a:t>
            </a:r>
            <a:endParaRPr lang="en-GB"/>
          </a:p>
          <a:p>
            <a:pPr marL="171450" indent="-171450">
              <a:buFontTx/>
              <a:buChar char="-"/>
            </a:pPr>
            <a:r>
              <a:rPr lang="en-GB"/>
              <a:t>What does the child want?</a:t>
            </a:r>
            <a:r>
              <a:rPr lang="en-GB" baseline="0"/>
              <a:t> </a:t>
            </a:r>
          </a:p>
          <a:p>
            <a:pPr marL="171450" indent="-171450">
              <a:buFontTx/>
              <a:buChar char="-"/>
            </a:pPr>
            <a:r>
              <a:rPr lang="en-GB" baseline="0"/>
              <a:t>What do we want from AAC? </a:t>
            </a:r>
          </a:p>
          <a:p>
            <a:pPr marL="171450" indent="-171450">
              <a:buFontTx/>
              <a:buChar char="-"/>
            </a:pPr>
            <a:r>
              <a:rPr lang="en-GB" baseline="0"/>
              <a:t>What is the practical solution to our current system? 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359E49-3B8F-4486-9881-B1199276353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8305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TDSnaps</a:t>
            </a:r>
            <a:r>
              <a:rPr lang="en-GB" dirty="0" smtClean="0"/>
              <a:t> at </a:t>
            </a:r>
            <a:r>
              <a:rPr lang="en-GB" dirty="0" err="1" smtClean="0"/>
              <a:t>Oaklands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Jim Marshall	Assistant Head KS2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3299" y="148511"/>
            <a:ext cx="1743075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28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00752"/>
            <a:ext cx="8596668" cy="3880773"/>
          </a:xfrm>
        </p:spPr>
        <p:txBody>
          <a:bodyPr>
            <a:normAutofit/>
          </a:bodyPr>
          <a:lstStyle/>
          <a:p>
            <a:r>
              <a:rPr lang="en-GB" dirty="0" smtClean="0"/>
              <a:t>Our Vision: </a:t>
            </a:r>
            <a:r>
              <a:rPr lang="en-GB" i="1" dirty="0" smtClean="0"/>
              <a:t>To provide exceptional learning experiences, where staff empower students and their families to be thriving members of their communities</a:t>
            </a:r>
          </a:p>
          <a:p>
            <a:r>
              <a:rPr lang="en-GB" b="1" dirty="0" smtClean="0"/>
              <a:t>Majority of our students have poor verbalisation skills and ned to use symbols to communicate. This difficulty in communication leads to a struggle in regulating their emotions and impacts on their independence. </a:t>
            </a:r>
          </a:p>
          <a:p>
            <a:r>
              <a:rPr lang="en-GB" b="1" dirty="0" smtClean="0"/>
              <a:t>Worked with SALT to identify </a:t>
            </a:r>
            <a:r>
              <a:rPr lang="en-GB" b="1" dirty="0" err="1" smtClean="0"/>
              <a:t>TDSnap</a:t>
            </a:r>
            <a:r>
              <a:rPr lang="en-GB" b="1" dirty="0" smtClean="0"/>
              <a:t> (AAC Software)</a:t>
            </a:r>
          </a:p>
          <a:p>
            <a:r>
              <a:rPr lang="en-GB" b="1" i="1" dirty="0" smtClean="0"/>
              <a:t>Trailed AAC devices for students to use </a:t>
            </a:r>
          </a:p>
          <a:p>
            <a:r>
              <a:rPr lang="en-GB" b="1" i="1" dirty="0" smtClean="0"/>
              <a:t>Embed the practice across the school, to raise attainment for all</a:t>
            </a:r>
          </a:p>
          <a:p>
            <a:pPr marL="0" indent="0">
              <a:buNone/>
            </a:pPr>
            <a:endParaRPr lang="en-GB" i="1" dirty="0" smtClean="0"/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3299" y="148511"/>
            <a:ext cx="1743075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85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Implementation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02223"/>
            <a:ext cx="8596668" cy="3880773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SALT delivered training to staff to use </a:t>
            </a:r>
            <a:r>
              <a:rPr lang="en-GB" dirty="0" err="1" smtClean="0"/>
              <a:t>TDSnap</a:t>
            </a:r>
            <a:r>
              <a:rPr lang="en-GB" dirty="0" smtClean="0"/>
              <a:t> in the classroom </a:t>
            </a:r>
          </a:p>
          <a:p>
            <a:r>
              <a:rPr lang="en-GB" dirty="0"/>
              <a:t>S</a:t>
            </a:r>
            <a:r>
              <a:rPr lang="en-GB" dirty="0" smtClean="0"/>
              <a:t>tudents baselines and identified for first trial </a:t>
            </a:r>
            <a:endParaRPr lang="en-GB" dirty="0"/>
          </a:p>
          <a:p>
            <a:r>
              <a:rPr lang="en-GB" dirty="0" smtClean="0"/>
              <a:t>SALT delivered targeted training to the parents of trail students </a:t>
            </a:r>
          </a:p>
          <a:p>
            <a:r>
              <a:rPr lang="en-GB" dirty="0" smtClean="0"/>
              <a:t>Six students currently using devices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3299" y="148511"/>
            <a:ext cx="1743075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72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Next steps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TDSnap</a:t>
            </a:r>
            <a:r>
              <a:rPr lang="en-GB" dirty="0" smtClean="0"/>
              <a:t> training for all staff to use via the classroom Interactive Whiteboard</a:t>
            </a:r>
          </a:p>
          <a:p>
            <a:r>
              <a:rPr lang="en-GB" dirty="0" smtClean="0"/>
              <a:t>Parent workshops to upskill parents using </a:t>
            </a:r>
            <a:r>
              <a:rPr lang="en-GB" dirty="0" err="1" smtClean="0"/>
              <a:t>TDSnap</a:t>
            </a:r>
            <a:r>
              <a:rPr lang="en-GB" dirty="0" smtClean="0"/>
              <a:t> </a:t>
            </a:r>
          </a:p>
          <a:p>
            <a:r>
              <a:rPr lang="en-GB" dirty="0" smtClean="0"/>
              <a:t>iPads available for students to trail their suitability to the software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3299" y="148511"/>
            <a:ext cx="1743075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6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720877"/>
            <a:ext cx="7766936" cy="1646302"/>
          </a:xfrm>
        </p:spPr>
        <p:txBody>
          <a:bodyPr/>
          <a:lstStyle/>
          <a:p>
            <a:r>
              <a:rPr lang="en-GB" sz="9600" dirty="0"/>
              <a:t>AAC Inset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265576"/>
            <a:ext cx="7766936" cy="1096899"/>
          </a:xfrm>
        </p:spPr>
        <p:txBody>
          <a:bodyPr/>
          <a:lstStyle/>
          <a:p>
            <a:r>
              <a:rPr lang="en-GB" dirty="0" smtClean="0"/>
              <a:t>Augmentative and Alternative Communication (AAC) </a:t>
            </a:r>
          </a:p>
          <a:p>
            <a:r>
              <a:rPr lang="en-GB" dirty="0" smtClean="0"/>
              <a:t>January </a:t>
            </a:r>
            <a:r>
              <a:rPr lang="en-GB" dirty="0"/>
              <a:t>2025</a:t>
            </a:r>
          </a:p>
        </p:txBody>
      </p:sp>
      <p:pic>
        <p:nvPicPr>
          <p:cNvPr id="3076" name="Picture 4" descr="Adapting to different AAC systems - AssistiveWa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17" y="3468915"/>
            <a:ext cx="7571970" cy="2602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8888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ultimate goal for AAC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/>
              <a:t>Expressing exactly what you want to say (your thoughts exactly) to communication partner </a:t>
            </a:r>
            <a:r>
              <a:rPr lang="en-GB" sz="3200">
                <a:solidFill>
                  <a:schemeClr val="tx2">
                    <a:lumMod val="60000"/>
                    <a:lumOff val="40000"/>
                  </a:schemeClr>
                </a:solidFill>
              </a:rPr>
              <a:t>WHEN</a:t>
            </a:r>
            <a:r>
              <a:rPr lang="en-GB" sz="3200"/>
              <a:t> you want to using </a:t>
            </a:r>
            <a:r>
              <a:rPr lang="en-GB" sz="3200">
                <a:solidFill>
                  <a:schemeClr val="tx2">
                    <a:lumMod val="60000"/>
                    <a:lumOff val="40000"/>
                  </a:schemeClr>
                </a:solidFill>
              </a:rPr>
              <a:t>YOUR</a:t>
            </a:r>
            <a:r>
              <a:rPr lang="en-GB" sz="3200"/>
              <a:t> preferred communication method and others </a:t>
            </a:r>
            <a:r>
              <a:rPr lang="en-GB" sz="3200">
                <a:solidFill>
                  <a:schemeClr val="tx2">
                    <a:lumMod val="60000"/>
                    <a:lumOff val="40000"/>
                  </a:schemeClr>
                </a:solidFill>
              </a:rPr>
              <a:t>VALUING</a:t>
            </a:r>
            <a:r>
              <a:rPr lang="en-GB" sz="3200"/>
              <a:t> that message. </a:t>
            </a:r>
          </a:p>
        </p:txBody>
      </p:sp>
    </p:spTree>
    <p:extLst>
      <p:ext uri="{BB962C8B-B14F-4D97-AF65-F5344CB8AC3E}">
        <p14:creationId xmlns:p14="http://schemas.microsoft.com/office/powerpoint/2010/main" val="281693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Means, Reasons, Opportunities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947997"/>
            <a:ext cx="4462509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4596064" y="2891771"/>
            <a:ext cx="2947736" cy="6936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ounded Rectangle 9"/>
          <p:cNvSpPr/>
          <p:nvPr/>
        </p:nvSpPr>
        <p:spPr>
          <a:xfrm>
            <a:off x="7543800" y="2538663"/>
            <a:ext cx="1888958" cy="601579"/>
          </a:xfrm>
          <a:prstGeom prst="roundRect">
            <a:avLst/>
          </a:prstGeom>
          <a:solidFill>
            <a:schemeClr val="accent2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accent1"/>
                </a:solidFill>
              </a:rPr>
              <a:t>Communication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06116" y="6112042"/>
            <a:ext cx="16322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/>
              <a:t>Money, 2002</a:t>
            </a:r>
          </a:p>
        </p:txBody>
      </p:sp>
    </p:spTree>
    <p:extLst>
      <p:ext uri="{BB962C8B-B14F-4D97-AF65-F5344CB8AC3E}">
        <p14:creationId xmlns:p14="http://schemas.microsoft.com/office/powerpoint/2010/main" val="2143096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best to model for AAC support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51515"/>
            <a:ext cx="8596668" cy="4492874"/>
          </a:xfrm>
        </p:spPr>
        <p:txBody>
          <a:bodyPr>
            <a:normAutofit lnSpcReduction="10000"/>
          </a:bodyPr>
          <a:lstStyle/>
          <a:p>
            <a:r>
              <a:rPr lang="en-GB"/>
              <a:t>Point to key words as you say them – you don’t have to model complete sentences all the time </a:t>
            </a:r>
          </a:p>
          <a:p>
            <a:r>
              <a:rPr lang="en-GB"/>
              <a:t>Don’t ask the child to imitate you all the time </a:t>
            </a:r>
          </a:p>
          <a:p>
            <a:r>
              <a:rPr lang="en-GB"/>
              <a:t>Teach and model, don’t test </a:t>
            </a:r>
          </a:p>
          <a:p>
            <a:r>
              <a:rPr lang="en-GB"/>
              <a:t>Respect all ways of communicating and encourage the use of the device </a:t>
            </a:r>
          </a:p>
          <a:p>
            <a:r>
              <a:rPr lang="en-GB"/>
              <a:t>Create opportunities for use </a:t>
            </a:r>
          </a:p>
          <a:p>
            <a:r>
              <a:rPr lang="en-GB"/>
              <a:t>Repetition with variety </a:t>
            </a:r>
          </a:p>
          <a:p>
            <a:r>
              <a:rPr lang="en-GB"/>
              <a:t>Pause and wait for response </a:t>
            </a:r>
          </a:p>
          <a:p>
            <a:r>
              <a:rPr lang="en-GB"/>
              <a:t>Add words – extend words or phrases </a:t>
            </a:r>
          </a:p>
          <a:p>
            <a:r>
              <a:rPr lang="en-GB"/>
              <a:t>Think about the skill you are trying to teach – what is the target? </a:t>
            </a:r>
          </a:p>
          <a:p>
            <a:r>
              <a:rPr lang="en-GB"/>
              <a:t>Remember your prompt hierarchy </a:t>
            </a:r>
          </a:p>
          <a:p>
            <a:r>
              <a:rPr lang="en-GB"/>
              <a:t>Include a variety of communication functions </a:t>
            </a:r>
          </a:p>
        </p:txBody>
      </p:sp>
    </p:spTree>
    <p:extLst>
      <p:ext uri="{BB962C8B-B14F-4D97-AF65-F5344CB8AC3E}">
        <p14:creationId xmlns:p14="http://schemas.microsoft.com/office/powerpoint/2010/main" val="2134473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071" y="288758"/>
            <a:ext cx="4623186" cy="1320800"/>
          </a:xfrm>
        </p:spPr>
        <p:txBody>
          <a:bodyPr/>
          <a:lstStyle/>
          <a:p>
            <a:r>
              <a:rPr lang="en-GB"/>
              <a:t>Prompt Hierarchy for AAC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67" y="288758"/>
            <a:ext cx="3229869" cy="6410374"/>
          </a:xfrm>
          <a:prstGeom prst="rect">
            <a:avLst/>
          </a:prstGeom>
        </p:spPr>
      </p:pic>
      <p:pic>
        <p:nvPicPr>
          <p:cNvPr id="9218" name="Picture 2" descr="File:Red X.svg - Wikimedia Common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8668" y="5838739"/>
            <a:ext cx="863866" cy="863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4280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18411"/>
          </a:xfrm>
        </p:spPr>
        <p:txBody>
          <a:bodyPr/>
          <a:lstStyle/>
          <a:p>
            <a:pPr algn="ctr"/>
            <a:r>
              <a:rPr lang="en-GB"/>
              <a:t>AAC Do’s and Don’ts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8139" y="1547262"/>
            <a:ext cx="4457339" cy="4844627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0" indent="0">
              <a:buNone/>
            </a:pPr>
            <a:r>
              <a:rPr lang="en-GB" sz="3000" b="1"/>
              <a:t>Do:</a:t>
            </a:r>
          </a:p>
          <a:p>
            <a:r>
              <a:rPr lang="en-GB" sz="1900"/>
              <a:t>Use the AAC system yourself</a:t>
            </a:r>
          </a:p>
          <a:p>
            <a:r>
              <a:rPr lang="en-GB" sz="1900"/>
              <a:t>Do aim high</a:t>
            </a:r>
          </a:p>
          <a:p>
            <a:r>
              <a:rPr lang="en-GB" sz="1900"/>
              <a:t>Create opportunities (Special Times)</a:t>
            </a:r>
          </a:p>
          <a:p>
            <a:r>
              <a:rPr lang="en-GB" sz="1900"/>
              <a:t>Allow exploration</a:t>
            </a:r>
          </a:p>
          <a:p>
            <a:r>
              <a:rPr lang="en-GB" sz="1900"/>
              <a:t>Provide time </a:t>
            </a:r>
          </a:p>
          <a:p>
            <a:r>
              <a:rPr lang="en-GB" sz="1900"/>
              <a:t>Ask open ended questions </a:t>
            </a:r>
          </a:p>
          <a:p>
            <a:r>
              <a:rPr lang="en-GB" sz="1900"/>
              <a:t>Focus on key words when modelling</a:t>
            </a:r>
          </a:p>
          <a:p>
            <a:r>
              <a:rPr lang="en-GB" sz="1900"/>
              <a:t>Respect multi-modal communication </a:t>
            </a:r>
          </a:p>
          <a:p>
            <a:r>
              <a:rPr lang="en-GB" sz="1900"/>
              <a:t>Provide device at all times, all day, every day </a:t>
            </a:r>
          </a:p>
          <a:p>
            <a:r>
              <a:rPr lang="en-GB" sz="1900"/>
              <a:t>Use well designed, research based vocab </a:t>
            </a:r>
          </a:p>
          <a:p>
            <a:r>
              <a:rPr lang="en-GB" sz="1900"/>
              <a:t>Describe what you say using core words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305478" y="1452062"/>
            <a:ext cx="4123266" cy="4859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2600" b="1"/>
              <a:t>Don’t:</a:t>
            </a:r>
          </a:p>
          <a:p>
            <a:r>
              <a:rPr lang="en-GB" sz="1600"/>
              <a:t>Expect the user to communicate without you modelling how </a:t>
            </a:r>
          </a:p>
          <a:p>
            <a:r>
              <a:rPr lang="en-GB" sz="1600"/>
              <a:t>Don’t do all the talking</a:t>
            </a:r>
          </a:p>
          <a:p>
            <a:r>
              <a:rPr lang="en-GB" sz="1600"/>
              <a:t>Limit access to device </a:t>
            </a:r>
          </a:p>
          <a:p>
            <a:r>
              <a:rPr lang="en-GB" sz="1600"/>
              <a:t>Only provide nouns </a:t>
            </a:r>
          </a:p>
          <a:p>
            <a:r>
              <a:rPr lang="en-GB" sz="1600"/>
              <a:t>Don’t focus on adding lots of new vocabulary</a:t>
            </a:r>
          </a:p>
          <a:p>
            <a:r>
              <a:rPr lang="en-GB" sz="1600"/>
              <a:t>Use the system to quiz or test </a:t>
            </a:r>
          </a:p>
          <a:p>
            <a:r>
              <a:rPr lang="en-GB" sz="1600"/>
              <a:t>Reward communication with food </a:t>
            </a:r>
          </a:p>
          <a:p>
            <a:r>
              <a:rPr lang="en-GB" sz="1600"/>
              <a:t>Require them to say it with their words if they can do it another way</a:t>
            </a:r>
          </a:p>
        </p:txBody>
      </p:sp>
    </p:spTree>
    <p:extLst>
      <p:ext uri="{BB962C8B-B14F-4D97-AF65-F5344CB8AC3E}">
        <p14:creationId xmlns:p14="http://schemas.microsoft.com/office/powerpoint/2010/main" val="691209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507</TotalTime>
  <Words>624</Words>
  <Application>Microsoft Office PowerPoint</Application>
  <PresentationFormat>Widescreen</PresentationFormat>
  <Paragraphs>93</Paragraphs>
  <Slides>10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Trebuchet MS</vt:lpstr>
      <vt:lpstr>Wingdings 3</vt:lpstr>
      <vt:lpstr>Facet</vt:lpstr>
      <vt:lpstr>TDSnaps at Oaklands</vt:lpstr>
      <vt:lpstr>Intent</vt:lpstr>
      <vt:lpstr>Implementation</vt:lpstr>
      <vt:lpstr>Next steps </vt:lpstr>
      <vt:lpstr>AAC Inset</vt:lpstr>
      <vt:lpstr>The ultimate goal for AAC</vt:lpstr>
      <vt:lpstr>Means, Reasons, Opportunities</vt:lpstr>
      <vt:lpstr>How best to model for AAC support</vt:lpstr>
      <vt:lpstr>Prompt Hierarchy for AAC</vt:lpstr>
      <vt:lpstr>AAC Do’s and Don’ts </vt:lpstr>
    </vt:vector>
  </TitlesOfParts>
  <Company>Oaklands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Maryam Asghar</dc:creator>
  <cp:lastModifiedBy>Jim Marshall</cp:lastModifiedBy>
  <cp:revision>30</cp:revision>
  <dcterms:created xsi:type="dcterms:W3CDTF">2024-10-18T13:13:29Z</dcterms:created>
  <dcterms:modified xsi:type="dcterms:W3CDTF">2025-01-15T13:13:57Z</dcterms:modified>
</cp:coreProperties>
</file>