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16"/>
  </p:notesMasterIdLst>
  <p:sldIdLst>
    <p:sldId id="256" r:id="rId2"/>
    <p:sldId id="299" r:id="rId3"/>
    <p:sldId id="293" r:id="rId4"/>
    <p:sldId id="292" r:id="rId5"/>
    <p:sldId id="294" r:id="rId6"/>
    <p:sldId id="268" r:id="rId7"/>
    <p:sldId id="258" r:id="rId8"/>
    <p:sldId id="259" r:id="rId9"/>
    <p:sldId id="300" r:id="rId10"/>
    <p:sldId id="295" r:id="rId11"/>
    <p:sldId id="260" r:id="rId12"/>
    <p:sldId id="297" r:id="rId13"/>
    <p:sldId id="298" r:id="rId14"/>
    <p:sldId id="296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A2FD815-0385-C220-7B70-229A5E58EA7D}" v="28" dt="2024-11-11T09:20:25.6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86649" autoAdjust="0"/>
  </p:normalViewPr>
  <p:slideViewPr>
    <p:cSldViewPr snapToGrid="0">
      <p:cViewPr varScale="1">
        <p:scale>
          <a:sx n="66" d="100"/>
          <a:sy n="66" d="100"/>
        </p:scale>
        <p:origin x="10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3063D-5DFB-48B4-97F3-8F8622BA338F}" type="datetimeFigureOut">
              <a:rPr lang="en-GB" smtClean="0"/>
              <a:t>15/01/2025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B341379-D3A3-4B20-9EEC-FEE77CE8DE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73581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baseline="0" dirty="0" smtClean="0"/>
              <a:t>Did </a:t>
            </a:r>
            <a:r>
              <a:rPr lang="en-GB" baseline="0" dirty="0"/>
              <a:t>you want to do something you liked?</a:t>
            </a:r>
          </a:p>
          <a:p>
            <a:r>
              <a:rPr lang="en-GB" baseline="0" dirty="0"/>
              <a:t>When you started to do these things how did it make you feel?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41379-D3A3-4B20-9EEC-FEE77CE8DE18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42605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41379-D3A3-4B20-9EEC-FEE77CE8DE18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513786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41379-D3A3-4B20-9EEC-FEE77CE8DE18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24869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41379-D3A3-4B20-9EEC-FEE77CE8DE18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5017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B341379-D3A3-4B20-9EEC-FEE77CE8DE18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783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1/15/2025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1/15/2025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Promoting Independence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/>
              <a:t> </a:t>
            </a:r>
            <a:r>
              <a:rPr lang="en-GB" sz="2400" dirty="0"/>
              <a:t>Asimina Mourelatou</a:t>
            </a:r>
          </a:p>
          <a:p>
            <a:r>
              <a:rPr lang="en-GB" sz="2400" dirty="0"/>
              <a:t>Jim Marshall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8467" y="627756"/>
            <a:ext cx="3285758" cy="18428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6755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16C45A-25F0-CC17-B0AB-F4E9A80F3A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Promoting Independence Through Key Stages in School</a:t>
            </a:r>
          </a:p>
        </p:txBody>
      </p:sp>
      <p:sp>
        <p:nvSpPr>
          <p:cNvPr id="5" name="Subtitle 2">
            <a:extLst>
              <a:ext uri="{FF2B5EF4-FFF2-40B4-BE49-F238E27FC236}">
                <a16:creationId xmlns:a16="http://schemas.microsoft.com/office/drawing/2014/main" id="{22195B52-0E6C-DB44-B6C3-2441636CCEDD}"/>
              </a:ext>
            </a:extLst>
          </p:cNvPr>
          <p:cNvSpPr txBox="1">
            <a:spLocks/>
          </p:cNvSpPr>
          <p:nvPr/>
        </p:nvSpPr>
        <p:spPr>
          <a:xfrm>
            <a:off x="1093934" y="2324857"/>
            <a:ext cx="7766936" cy="3603235"/>
          </a:xfrm>
          <a:prstGeom prst="rect">
            <a:avLst/>
          </a:prstGeom>
        </p:spPr>
        <p:txBody>
          <a:bodyPr vert="horz" lIns="91440" tIns="45720" rIns="91440" bIns="45720" rtlCol="0" anchor="t">
            <a:normAutofit lnSpcReduction="1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3" charset="2"/>
              <a:buChar char="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EYFS        Self Help (Toileting, Feeding, Dressing, Transitioning) </a:t>
            </a:r>
          </a:p>
          <a:p>
            <a:r>
              <a:rPr lang="en-GB" dirty="0"/>
              <a:t>KS1         Making Choices, Use Equipment Indepedently (cutlery, art equipment), Tiding Up</a:t>
            </a:r>
          </a:p>
          <a:p>
            <a:r>
              <a:rPr lang="en-GB" dirty="0"/>
              <a:t>KS2         Regulate and manage emotions, display appropriate behaviours during social interactions with both peers and adults (e.g. requesting for help, initiate play, sharing desired items, turn taking). Access the community</a:t>
            </a:r>
          </a:p>
          <a:p>
            <a:r>
              <a:rPr lang="en-GB" dirty="0"/>
              <a:t>KS3/4        Using numeracy and literacy skills in a more practical context e.g. Writing a shopping list, locating and paying for items and then making a meal </a:t>
            </a:r>
          </a:p>
          <a:p>
            <a:r>
              <a:rPr lang="en-GB" dirty="0"/>
              <a:t>6th Form   Preparing for adulthood – work experience, travel training.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679630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2052770" y="3174025"/>
            <a:ext cx="5406202" cy="2892669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587418" y="1192584"/>
            <a:ext cx="2196229" cy="1858348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0698" y="246311"/>
            <a:ext cx="2143125" cy="1628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82385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Why is independence so important?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504171"/>
            <a:ext cx="8596668" cy="41857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dirty="0"/>
              <a:t>Independence is a </a:t>
            </a:r>
            <a:r>
              <a:rPr lang="en-GB" b="1" dirty="0"/>
              <a:t>critical skill </a:t>
            </a:r>
            <a:r>
              <a:rPr lang="en-GB" dirty="0"/>
              <a:t>(at home, school, community and employment) that should be a </a:t>
            </a:r>
            <a:r>
              <a:rPr lang="en-GB" b="1" dirty="0"/>
              <a:t>lifetime goal </a:t>
            </a:r>
            <a:r>
              <a:rPr lang="en-GB" dirty="0"/>
              <a:t>because: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Self growth </a:t>
            </a:r>
            <a:r>
              <a:rPr lang="en-GB" dirty="0"/>
              <a:t>(doing things by yourself </a:t>
            </a:r>
            <a:r>
              <a:rPr lang="en-GB" i="1" dirty="0"/>
              <a:t>boosts confidence </a:t>
            </a:r>
            <a:r>
              <a:rPr lang="en-GB" dirty="0"/>
              <a:t>and helps to avoid toxic relationships, environments, set up boundaries etc.)                       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Social and Emotional growth </a:t>
            </a:r>
            <a:r>
              <a:rPr lang="en-GB" dirty="0"/>
              <a:t>(being expressive, resilient etc.)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Develop Life Skills </a:t>
            </a:r>
            <a:r>
              <a:rPr lang="en-GB" dirty="0"/>
              <a:t>(house cleaning, cooking etc.)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Freedom</a:t>
            </a:r>
            <a:r>
              <a:rPr lang="en-GB" dirty="0"/>
              <a:t> (making choices, personal, economic etc.)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Health and  safety </a:t>
            </a:r>
            <a:r>
              <a:rPr lang="en-GB" dirty="0"/>
              <a:t>(e.g. physical/mental health and wellbeing) 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GB" b="1" dirty="0"/>
              <a:t>Employability</a:t>
            </a:r>
            <a:r>
              <a:rPr lang="en-GB" dirty="0"/>
              <a:t> (e.g. being skilled)</a:t>
            </a:r>
          </a:p>
          <a:p>
            <a:pPr marL="0" indent="0">
              <a:buNone/>
            </a:pPr>
            <a:r>
              <a:rPr lang="en-GB" dirty="0"/>
              <a:t>                     </a:t>
            </a:r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24956" y="5099538"/>
            <a:ext cx="3270439" cy="1599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04150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Barriers to independence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800" dirty="0"/>
              <a:t>Communication</a:t>
            </a:r>
          </a:p>
          <a:p>
            <a:r>
              <a:rPr lang="en-GB" sz="2800" dirty="0"/>
              <a:t>Initiation</a:t>
            </a:r>
          </a:p>
          <a:p>
            <a:r>
              <a:rPr lang="en-GB" sz="2800" dirty="0"/>
              <a:t>Generalisation</a:t>
            </a:r>
          </a:p>
          <a:p>
            <a:r>
              <a:rPr lang="en-GB" sz="2800" dirty="0"/>
              <a:t>Prompt Dependence</a:t>
            </a:r>
          </a:p>
          <a:p>
            <a:r>
              <a:rPr lang="en-GB" sz="2800" dirty="0"/>
              <a:t>Behaviour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39931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8442" y="729762"/>
            <a:ext cx="7595157" cy="496740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64931" y="4514728"/>
            <a:ext cx="2904758" cy="195173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26341" y="4690679"/>
            <a:ext cx="3622850" cy="1599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7334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What we do in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4048" y="1518332"/>
            <a:ext cx="8596668" cy="4784497"/>
          </a:xfrm>
        </p:spPr>
        <p:txBody>
          <a:bodyPr>
            <a:normAutofit/>
          </a:bodyPr>
          <a:lstStyle/>
          <a:p>
            <a:r>
              <a:rPr lang="en-GB" sz="2000" dirty="0"/>
              <a:t>Communication strategies </a:t>
            </a:r>
          </a:p>
          <a:p>
            <a:r>
              <a:rPr lang="en-GB" sz="2000" dirty="0"/>
              <a:t>Integrated work systems e.g. TEACCH</a:t>
            </a:r>
          </a:p>
          <a:p>
            <a:r>
              <a:rPr lang="en-GB" sz="2000" dirty="0"/>
              <a:t>Behaviour management strategies e.g. positive reinforcement</a:t>
            </a:r>
          </a:p>
          <a:p>
            <a:r>
              <a:rPr lang="en-GB" sz="2000" dirty="0"/>
              <a:t>Provide repeated opportunities to practise independence skills</a:t>
            </a:r>
          </a:p>
          <a:p>
            <a:r>
              <a:rPr lang="en-GB" sz="2000" dirty="0"/>
              <a:t>Break down skills into achievable steps e.g. task analysis</a:t>
            </a:r>
          </a:p>
          <a:p>
            <a:r>
              <a:rPr lang="en-GB" sz="2000" dirty="0"/>
              <a:t>Celebrate efforts</a:t>
            </a:r>
          </a:p>
          <a:p>
            <a:r>
              <a:rPr lang="en-GB" sz="2000" dirty="0"/>
              <a:t>Hierarchy of prompting (full support, gestural, verbal etc.)</a:t>
            </a:r>
          </a:p>
          <a:p>
            <a:r>
              <a:rPr lang="en-GB" sz="2000" dirty="0"/>
              <a:t>Challenge</a:t>
            </a:r>
          </a:p>
          <a:p>
            <a:r>
              <a:rPr lang="en-GB" dirty="0"/>
              <a:t>Community visits</a:t>
            </a:r>
          </a:p>
          <a:p>
            <a:r>
              <a:rPr lang="en-GB" dirty="0"/>
              <a:t>Curriculum focus on developing independence e.g. toilet in EYFS, Food tech KS1 onwards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15319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What you can do at home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1391" y="1676400"/>
            <a:ext cx="8596668" cy="4452258"/>
          </a:xfrm>
        </p:spPr>
        <p:txBody>
          <a:bodyPr>
            <a:normAutofit fontScale="85000" lnSpcReduction="20000"/>
          </a:bodyPr>
          <a:lstStyle/>
          <a:p>
            <a:r>
              <a:rPr lang="en-GB" sz="2000" dirty="0"/>
              <a:t>Build up communication e.g. draw a first/next board on paper</a:t>
            </a:r>
          </a:p>
          <a:p>
            <a:r>
              <a:rPr lang="en-GB" sz="2000" dirty="0"/>
              <a:t>Model tasks and behaviours</a:t>
            </a:r>
          </a:p>
          <a:p>
            <a:r>
              <a:rPr lang="en-GB" sz="2000" dirty="0"/>
              <a:t>Provide reinforcement e.g. favourite items</a:t>
            </a:r>
          </a:p>
          <a:p>
            <a:r>
              <a:rPr lang="en-GB" sz="2000" dirty="0"/>
              <a:t>Involve your child in day to day chores e.g. set up the table</a:t>
            </a:r>
          </a:p>
          <a:p>
            <a:r>
              <a:rPr lang="en-GB" sz="2000" dirty="0"/>
              <a:t>Give your child a special job e.g. take care of a plant, shopping list, prepare their own lunch box or their favourite meal or snack</a:t>
            </a:r>
          </a:p>
          <a:p>
            <a:r>
              <a:rPr lang="en-GB" sz="2000" dirty="0"/>
              <a:t>Allow choice making whenever possible e.g. peel banana or orange?</a:t>
            </a:r>
          </a:p>
          <a:p>
            <a:r>
              <a:rPr lang="en-GB" sz="2000" dirty="0"/>
              <a:t>Clear expectations e.g. shoes on </a:t>
            </a:r>
          </a:p>
          <a:p>
            <a:r>
              <a:rPr lang="en-GB" sz="2000" dirty="0"/>
              <a:t>Decrease gradually level of support/prompting</a:t>
            </a:r>
          </a:p>
          <a:p>
            <a:r>
              <a:rPr lang="en-GB" sz="2000" dirty="0"/>
              <a:t>Provide opportunities to practise skills only when you have time</a:t>
            </a:r>
          </a:p>
          <a:p>
            <a:r>
              <a:rPr lang="en-GB" sz="2000" dirty="0"/>
              <a:t>Allow processing time</a:t>
            </a:r>
          </a:p>
          <a:p>
            <a:r>
              <a:rPr lang="en-GB" sz="2000" dirty="0"/>
              <a:t>Reinforce generalisation (multiple settings, different adults etc.)</a:t>
            </a:r>
          </a:p>
          <a:p>
            <a:r>
              <a:rPr lang="en-GB" sz="2000" dirty="0"/>
              <a:t>Praise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62722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7EE256-7AF1-33BA-A6CE-CAA516612A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HOMEWORK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FE0B01-A264-0EEC-6E21-7AACA80F085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EYFS   Self Help (Toileting, Feeding, Dressing, Transitioning) </a:t>
            </a:r>
            <a:endParaRPr lang="en-US" dirty="0">
              <a:solidFill>
                <a:srgbClr val="000000"/>
              </a:solidFill>
            </a:endParaRPr>
          </a:p>
          <a:p>
            <a:r>
              <a:rPr lang="en-GB" dirty="0"/>
              <a:t>KS1   Making Choices, Use Equipment Indepedently (cutlery, art equipment), Tiding Up</a:t>
            </a:r>
            <a:endParaRPr lang="en-US" dirty="0">
              <a:solidFill>
                <a:srgbClr val="000000"/>
              </a:solidFill>
            </a:endParaRPr>
          </a:p>
          <a:p>
            <a:r>
              <a:rPr lang="en-GB" dirty="0"/>
              <a:t>KS2  Regulate and manage emotions, display appropriate behaviours during social interactions with both peers and adults (e.g. requesting for help, initiate play, sharing desired items, turn taking). Access the community</a:t>
            </a:r>
          </a:p>
          <a:p>
            <a:endParaRPr lang="en-GB" dirty="0"/>
          </a:p>
          <a:p>
            <a:r>
              <a:rPr lang="en-GB" dirty="0"/>
              <a:t>Gradually reducing support</a:t>
            </a:r>
          </a:p>
        </p:txBody>
      </p:sp>
    </p:spTree>
    <p:extLst>
      <p:ext uri="{BB962C8B-B14F-4D97-AF65-F5344CB8AC3E}">
        <p14:creationId xmlns:p14="http://schemas.microsoft.com/office/powerpoint/2010/main" val="35820833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Consider Inadvertent prompts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2400" dirty="0"/>
              <a:t>Eye gaze</a:t>
            </a:r>
          </a:p>
          <a:p>
            <a:r>
              <a:rPr lang="en-GB" sz="2400" dirty="0"/>
              <a:t>Slight gestures (hands, head)</a:t>
            </a:r>
          </a:p>
          <a:p>
            <a:r>
              <a:rPr lang="en-GB" sz="2400" dirty="0"/>
              <a:t>Body language (orientation, leaning)</a:t>
            </a:r>
          </a:p>
          <a:p>
            <a:r>
              <a:rPr lang="en-GB" sz="2400" dirty="0"/>
              <a:t>Over preparing the environment e.g. having everything available for them or tidying up after for them</a:t>
            </a:r>
          </a:p>
          <a:p>
            <a:r>
              <a:rPr lang="en-GB" sz="2400" dirty="0"/>
              <a:t>Too helpful (time delays)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046083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000" dirty="0"/>
              <a:t>Working together – Consistency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317019"/>
          </a:xfrm>
        </p:spPr>
        <p:txBody>
          <a:bodyPr>
            <a:normAutofit/>
          </a:bodyPr>
          <a:lstStyle/>
          <a:p>
            <a:r>
              <a:rPr lang="en-GB" sz="3600" dirty="0"/>
              <a:t>Good communication</a:t>
            </a:r>
          </a:p>
          <a:p>
            <a:r>
              <a:rPr lang="en-GB" sz="3600" dirty="0"/>
              <a:t>Teamwork</a:t>
            </a:r>
          </a:p>
          <a:p>
            <a:r>
              <a:rPr lang="en-GB" sz="3600" dirty="0"/>
              <a:t>Patience</a:t>
            </a:r>
          </a:p>
          <a:p>
            <a:r>
              <a:rPr lang="en-GB" sz="3600" dirty="0"/>
              <a:t>Consistency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58761" y="4568852"/>
            <a:ext cx="2076815" cy="20812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86356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Allow space for mistakes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611087"/>
            <a:ext cx="8596668" cy="44302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2800" dirty="0"/>
              <a:t>       Making mistakes is the first step to learning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84968" y="2396008"/>
            <a:ext cx="4038600" cy="35147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009614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2800" dirty="0"/>
              <a:t>Think of what you already do or what you can do to promote independence at home.</a:t>
            </a:r>
          </a:p>
          <a:p>
            <a:r>
              <a:rPr lang="en-GB" sz="2800" dirty="0"/>
              <a:t>Is there anything you would like to try?</a:t>
            </a:r>
          </a:p>
          <a:p>
            <a:r>
              <a:rPr lang="en-GB" sz="2800" dirty="0"/>
              <a:t>Is there anything you would change?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2428" y="4333118"/>
            <a:ext cx="4046765" cy="243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977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Thank you!</a:t>
            </a:r>
            <a:br>
              <a:rPr lang="en-GB" dirty="0"/>
            </a:br>
            <a:r>
              <a:rPr lang="en-GB" dirty="0"/>
              <a:t>Any questions?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75856" y="2107836"/>
            <a:ext cx="6118897" cy="34027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79574" y="5575666"/>
            <a:ext cx="1894428" cy="10625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7422186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289</TotalTime>
  <Words>442</Words>
  <Application>Microsoft Office PowerPoint</Application>
  <PresentationFormat>Widescreen</PresentationFormat>
  <Paragraphs>80</Paragraphs>
  <Slides>14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Arial</vt:lpstr>
      <vt:lpstr>Calibri</vt:lpstr>
      <vt:lpstr>Trebuchet MS</vt:lpstr>
      <vt:lpstr>Wingdings 3</vt:lpstr>
      <vt:lpstr>Facet</vt:lpstr>
      <vt:lpstr>Promoting Independence</vt:lpstr>
      <vt:lpstr>Promoting Independence Through Key Stages in School</vt:lpstr>
      <vt:lpstr>PowerPoint Presentation</vt:lpstr>
      <vt:lpstr>Why is independence so important?</vt:lpstr>
      <vt:lpstr>Barriers to independence</vt:lpstr>
      <vt:lpstr>PowerPoint Presentation</vt:lpstr>
      <vt:lpstr>What we do in school</vt:lpstr>
      <vt:lpstr>What you can do at home</vt:lpstr>
      <vt:lpstr>HOMEWORK</vt:lpstr>
      <vt:lpstr>Consider Inadvertent prompts</vt:lpstr>
      <vt:lpstr>Working together – Consistency</vt:lpstr>
      <vt:lpstr>Allow space for mistakes</vt:lpstr>
      <vt:lpstr>Discussion</vt:lpstr>
      <vt:lpstr>Thank you! Any questions?</vt:lpstr>
    </vt:vector>
  </TitlesOfParts>
  <Company>Oaklands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Promoting Independence</dc:title>
  <dc:creator>Asimina Mourelatou</dc:creator>
  <cp:lastModifiedBy>Jim Marshall</cp:lastModifiedBy>
  <cp:revision>136</cp:revision>
  <dcterms:created xsi:type="dcterms:W3CDTF">2023-11-02T15:51:12Z</dcterms:created>
  <dcterms:modified xsi:type="dcterms:W3CDTF">2025-01-15T13:45:24Z</dcterms:modified>
</cp:coreProperties>
</file>