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5"/>
  </p:notesMasterIdLst>
  <p:handoutMasterIdLst>
    <p:handoutMasterId r:id="rId26"/>
  </p:handoutMasterIdLst>
  <p:sldIdLst>
    <p:sldId id="285" r:id="rId2"/>
    <p:sldId id="406" r:id="rId3"/>
    <p:sldId id="345" r:id="rId4"/>
    <p:sldId id="385" r:id="rId5"/>
    <p:sldId id="393" r:id="rId6"/>
    <p:sldId id="392" r:id="rId7"/>
    <p:sldId id="401" r:id="rId8"/>
    <p:sldId id="353" r:id="rId9"/>
    <p:sldId id="402" r:id="rId10"/>
    <p:sldId id="317" r:id="rId11"/>
    <p:sldId id="398" r:id="rId12"/>
    <p:sldId id="399" r:id="rId13"/>
    <p:sldId id="386" r:id="rId14"/>
    <p:sldId id="390" r:id="rId15"/>
    <p:sldId id="404" r:id="rId16"/>
    <p:sldId id="370" r:id="rId17"/>
    <p:sldId id="382" r:id="rId18"/>
    <p:sldId id="405" r:id="rId19"/>
    <p:sldId id="403" r:id="rId20"/>
    <p:sldId id="369" r:id="rId21"/>
    <p:sldId id="397" r:id="rId22"/>
    <p:sldId id="342" r:id="rId23"/>
    <p:sldId id="407" r:id="rId24"/>
  </p:sldIdLst>
  <p:sldSz cx="12190413" cy="6859588"/>
  <p:notesSz cx="7010400" cy="9296400"/>
  <p:defaultTextStyle>
    <a:defPPr>
      <a:defRPr lang="en-US"/>
    </a:defPPr>
    <a:lvl1pPr marL="0" algn="l" defTabSz="1007852" rtl="0" eaLnBrk="1" latinLnBrk="0" hangingPunct="1">
      <a:defRPr sz="2000" kern="1200">
        <a:solidFill>
          <a:schemeClr val="tx1"/>
        </a:solidFill>
        <a:latin typeface="+mn-lt"/>
        <a:ea typeface="+mn-ea"/>
        <a:cs typeface="+mn-cs"/>
      </a:defRPr>
    </a:lvl1pPr>
    <a:lvl2pPr marL="503926" algn="l" defTabSz="1007852" rtl="0" eaLnBrk="1" latinLnBrk="0" hangingPunct="1">
      <a:defRPr sz="2000" kern="1200">
        <a:solidFill>
          <a:schemeClr val="tx1"/>
        </a:solidFill>
        <a:latin typeface="+mn-lt"/>
        <a:ea typeface="+mn-ea"/>
        <a:cs typeface="+mn-cs"/>
      </a:defRPr>
    </a:lvl2pPr>
    <a:lvl3pPr marL="1007852" algn="l" defTabSz="1007852" rtl="0" eaLnBrk="1" latinLnBrk="0" hangingPunct="1">
      <a:defRPr sz="2000" kern="1200">
        <a:solidFill>
          <a:schemeClr val="tx1"/>
        </a:solidFill>
        <a:latin typeface="+mn-lt"/>
        <a:ea typeface="+mn-ea"/>
        <a:cs typeface="+mn-cs"/>
      </a:defRPr>
    </a:lvl3pPr>
    <a:lvl4pPr marL="1511778" algn="l" defTabSz="1007852" rtl="0" eaLnBrk="1" latinLnBrk="0" hangingPunct="1">
      <a:defRPr sz="2000" kern="1200">
        <a:solidFill>
          <a:schemeClr val="tx1"/>
        </a:solidFill>
        <a:latin typeface="+mn-lt"/>
        <a:ea typeface="+mn-ea"/>
        <a:cs typeface="+mn-cs"/>
      </a:defRPr>
    </a:lvl4pPr>
    <a:lvl5pPr marL="2015703" algn="l" defTabSz="1007852" rtl="0" eaLnBrk="1" latinLnBrk="0" hangingPunct="1">
      <a:defRPr sz="2000" kern="1200">
        <a:solidFill>
          <a:schemeClr val="tx1"/>
        </a:solidFill>
        <a:latin typeface="+mn-lt"/>
        <a:ea typeface="+mn-ea"/>
        <a:cs typeface="+mn-cs"/>
      </a:defRPr>
    </a:lvl5pPr>
    <a:lvl6pPr marL="2519629" algn="l" defTabSz="1007852" rtl="0" eaLnBrk="1" latinLnBrk="0" hangingPunct="1">
      <a:defRPr sz="2000" kern="1200">
        <a:solidFill>
          <a:schemeClr val="tx1"/>
        </a:solidFill>
        <a:latin typeface="+mn-lt"/>
        <a:ea typeface="+mn-ea"/>
        <a:cs typeface="+mn-cs"/>
      </a:defRPr>
    </a:lvl6pPr>
    <a:lvl7pPr marL="3023555" algn="l" defTabSz="1007852" rtl="0" eaLnBrk="1" latinLnBrk="0" hangingPunct="1">
      <a:defRPr sz="2000" kern="1200">
        <a:solidFill>
          <a:schemeClr val="tx1"/>
        </a:solidFill>
        <a:latin typeface="+mn-lt"/>
        <a:ea typeface="+mn-ea"/>
        <a:cs typeface="+mn-cs"/>
      </a:defRPr>
    </a:lvl7pPr>
    <a:lvl8pPr marL="3527481" algn="l" defTabSz="1007852" rtl="0" eaLnBrk="1" latinLnBrk="0" hangingPunct="1">
      <a:defRPr sz="2000" kern="1200">
        <a:solidFill>
          <a:schemeClr val="tx1"/>
        </a:solidFill>
        <a:latin typeface="+mn-lt"/>
        <a:ea typeface="+mn-ea"/>
        <a:cs typeface="+mn-cs"/>
      </a:defRPr>
    </a:lvl8pPr>
    <a:lvl9pPr marL="4031407" algn="l" defTabSz="1007852"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31" autoAdjust="0"/>
    <p:restoredTop sz="84914" autoAdjust="0"/>
  </p:normalViewPr>
  <p:slideViewPr>
    <p:cSldViewPr>
      <p:cViewPr varScale="1">
        <p:scale>
          <a:sx n="97" d="100"/>
          <a:sy n="97" d="100"/>
        </p:scale>
        <p:origin x="492" y="84"/>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4820"/>
          </a:xfrm>
          <a:prstGeom prst="rect">
            <a:avLst/>
          </a:prstGeom>
        </p:spPr>
        <p:txBody>
          <a:bodyPr vert="horz" lIns="91440" tIns="45720" rIns="91440" bIns="45720" rtlCol="0"/>
          <a:lstStyle>
            <a:lvl1pPr algn="r">
              <a:defRPr sz="1200"/>
            </a:lvl1pPr>
          </a:lstStyle>
          <a:p>
            <a:fld id="{FFC180DA-B0A9-47F4-9557-B5921F8DB083}" type="datetimeFigureOut">
              <a:rPr lang="en-GB" smtClean="0"/>
              <a:t>24/02/2025</a:t>
            </a:fld>
            <a:endParaRPr lang="en-GB"/>
          </a:p>
        </p:txBody>
      </p:sp>
      <p:sp>
        <p:nvSpPr>
          <p:cNvPr id="4" name="Footer Placeholder 3"/>
          <p:cNvSpPr>
            <a:spLocks noGrp="1"/>
          </p:cNvSpPr>
          <p:nvPr>
            <p:ph type="ftr" sz="quarter" idx="2"/>
          </p:nvPr>
        </p:nvSpPr>
        <p:spPr>
          <a:xfrm>
            <a:off x="0" y="8829966"/>
            <a:ext cx="3037840" cy="4648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1440" tIns="45720" rIns="91440" bIns="45720" rtlCol="0" anchor="b"/>
          <a:lstStyle>
            <a:lvl1pPr algn="r">
              <a:defRPr sz="1200"/>
            </a:lvl1pPr>
          </a:lstStyle>
          <a:p>
            <a:fld id="{55D3395C-20BD-457D-9BCD-1992B5D8417C}" type="slidenum">
              <a:rPr lang="en-GB" smtClean="0"/>
              <a:t>‹#›</a:t>
            </a:fld>
            <a:endParaRPr lang="en-GB"/>
          </a:p>
        </p:txBody>
      </p:sp>
    </p:spTree>
    <p:extLst>
      <p:ext uri="{BB962C8B-B14F-4D97-AF65-F5344CB8AC3E}">
        <p14:creationId xmlns:p14="http://schemas.microsoft.com/office/powerpoint/2010/main" val="37906618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D4B2BAEA-F02B-48A6-AD37-4F27477C9D4A}" type="datetimeFigureOut">
              <a:rPr lang="en-GB" smtClean="0"/>
              <a:t>24/02/2025</a:t>
            </a:fld>
            <a:endParaRPr lang="en-GB"/>
          </a:p>
        </p:txBody>
      </p:sp>
      <p:sp>
        <p:nvSpPr>
          <p:cNvPr id="4" name="Slide Image Placeholder 3"/>
          <p:cNvSpPr>
            <a:spLocks noGrp="1" noRot="1" noChangeAspect="1"/>
          </p:cNvSpPr>
          <p:nvPr>
            <p:ph type="sldImg" idx="2"/>
          </p:nvPr>
        </p:nvSpPr>
        <p:spPr>
          <a:xfrm>
            <a:off x="407988" y="696913"/>
            <a:ext cx="6194425"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6"/>
            <a:ext cx="3037840" cy="46482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1440" tIns="45720" rIns="91440" bIns="45720" rtlCol="0" anchor="b"/>
          <a:lstStyle>
            <a:lvl1pPr algn="r">
              <a:defRPr sz="1200"/>
            </a:lvl1pPr>
          </a:lstStyle>
          <a:p>
            <a:fld id="{1E1FEA4C-D35E-4DB1-B4FE-25BFC041FE0C}" type="slidenum">
              <a:rPr lang="en-GB" smtClean="0"/>
              <a:t>‹#›</a:t>
            </a:fld>
            <a:endParaRPr lang="en-GB"/>
          </a:p>
        </p:txBody>
      </p:sp>
    </p:spTree>
    <p:extLst>
      <p:ext uri="{BB962C8B-B14F-4D97-AF65-F5344CB8AC3E}">
        <p14:creationId xmlns:p14="http://schemas.microsoft.com/office/powerpoint/2010/main" val="4173364592"/>
      </p:ext>
    </p:extLst>
  </p:cSld>
  <p:clrMap bg1="lt1" tx1="dk1" bg2="lt2" tx2="dk2" accent1="accent1" accent2="accent2" accent3="accent3" accent4="accent4" accent5="accent5" accent6="accent6" hlink="hlink" folHlink="folHlink"/>
  <p:notesStyle>
    <a:lvl1pPr marL="0" algn="l" defTabSz="1007852" rtl="0" eaLnBrk="1" latinLnBrk="0" hangingPunct="1">
      <a:defRPr sz="1300" kern="1200">
        <a:solidFill>
          <a:schemeClr val="tx1"/>
        </a:solidFill>
        <a:latin typeface="+mn-lt"/>
        <a:ea typeface="+mn-ea"/>
        <a:cs typeface="+mn-cs"/>
      </a:defRPr>
    </a:lvl1pPr>
    <a:lvl2pPr marL="503926" algn="l" defTabSz="1007852" rtl="0" eaLnBrk="1" latinLnBrk="0" hangingPunct="1">
      <a:defRPr sz="1300" kern="1200">
        <a:solidFill>
          <a:schemeClr val="tx1"/>
        </a:solidFill>
        <a:latin typeface="+mn-lt"/>
        <a:ea typeface="+mn-ea"/>
        <a:cs typeface="+mn-cs"/>
      </a:defRPr>
    </a:lvl2pPr>
    <a:lvl3pPr marL="1007852" algn="l" defTabSz="1007852" rtl="0" eaLnBrk="1" latinLnBrk="0" hangingPunct="1">
      <a:defRPr sz="1300" kern="1200">
        <a:solidFill>
          <a:schemeClr val="tx1"/>
        </a:solidFill>
        <a:latin typeface="+mn-lt"/>
        <a:ea typeface="+mn-ea"/>
        <a:cs typeface="+mn-cs"/>
      </a:defRPr>
    </a:lvl3pPr>
    <a:lvl4pPr marL="1511778" algn="l" defTabSz="1007852" rtl="0" eaLnBrk="1" latinLnBrk="0" hangingPunct="1">
      <a:defRPr sz="1300" kern="1200">
        <a:solidFill>
          <a:schemeClr val="tx1"/>
        </a:solidFill>
        <a:latin typeface="+mn-lt"/>
        <a:ea typeface="+mn-ea"/>
        <a:cs typeface="+mn-cs"/>
      </a:defRPr>
    </a:lvl4pPr>
    <a:lvl5pPr marL="2015703" algn="l" defTabSz="1007852" rtl="0" eaLnBrk="1" latinLnBrk="0" hangingPunct="1">
      <a:defRPr sz="1300" kern="1200">
        <a:solidFill>
          <a:schemeClr val="tx1"/>
        </a:solidFill>
        <a:latin typeface="+mn-lt"/>
        <a:ea typeface="+mn-ea"/>
        <a:cs typeface="+mn-cs"/>
      </a:defRPr>
    </a:lvl5pPr>
    <a:lvl6pPr marL="2519629" algn="l" defTabSz="1007852" rtl="0" eaLnBrk="1" latinLnBrk="0" hangingPunct="1">
      <a:defRPr sz="1300" kern="1200">
        <a:solidFill>
          <a:schemeClr val="tx1"/>
        </a:solidFill>
        <a:latin typeface="+mn-lt"/>
        <a:ea typeface="+mn-ea"/>
        <a:cs typeface="+mn-cs"/>
      </a:defRPr>
    </a:lvl6pPr>
    <a:lvl7pPr marL="3023555" algn="l" defTabSz="1007852" rtl="0" eaLnBrk="1" latinLnBrk="0" hangingPunct="1">
      <a:defRPr sz="1300" kern="1200">
        <a:solidFill>
          <a:schemeClr val="tx1"/>
        </a:solidFill>
        <a:latin typeface="+mn-lt"/>
        <a:ea typeface="+mn-ea"/>
        <a:cs typeface="+mn-cs"/>
      </a:defRPr>
    </a:lvl7pPr>
    <a:lvl8pPr marL="3527481" algn="l" defTabSz="1007852" rtl="0" eaLnBrk="1" latinLnBrk="0" hangingPunct="1">
      <a:defRPr sz="1300" kern="1200">
        <a:solidFill>
          <a:schemeClr val="tx1"/>
        </a:solidFill>
        <a:latin typeface="+mn-lt"/>
        <a:ea typeface="+mn-ea"/>
        <a:cs typeface="+mn-cs"/>
      </a:defRPr>
    </a:lvl8pPr>
    <a:lvl9pPr marL="4031407" algn="l" defTabSz="1007852"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E1FEA4C-D35E-4DB1-B4FE-25BFC041FE0C}" type="slidenum">
              <a:rPr lang="en-GB" smtClean="0"/>
              <a:t>5</a:t>
            </a:fld>
            <a:endParaRPr lang="en-GB"/>
          </a:p>
        </p:txBody>
      </p:sp>
    </p:spTree>
    <p:extLst>
      <p:ext uri="{BB962C8B-B14F-4D97-AF65-F5344CB8AC3E}">
        <p14:creationId xmlns:p14="http://schemas.microsoft.com/office/powerpoint/2010/main" val="2804369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E1FEA4C-D35E-4DB1-B4FE-25BFC041FE0C}" type="slidenum">
              <a:rPr lang="en-GB" smtClean="0"/>
              <a:t>8</a:t>
            </a:fld>
            <a:endParaRPr lang="en-GB"/>
          </a:p>
        </p:txBody>
      </p:sp>
    </p:spTree>
    <p:extLst>
      <p:ext uri="{BB962C8B-B14F-4D97-AF65-F5344CB8AC3E}">
        <p14:creationId xmlns:p14="http://schemas.microsoft.com/office/powerpoint/2010/main" val="145582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buClr>
                <a:srgbClr val="000000"/>
              </a:buClr>
            </a:pPr>
            <a:endParaRPr lang="en-US" sz="1400" b="1" kern="0" dirty="0">
              <a:solidFill>
                <a:srgbClr val="1F497D">
                  <a:lumMod val="60000"/>
                  <a:lumOff val="40000"/>
                </a:srgbClr>
              </a:solidFill>
              <a:latin typeface="Arial"/>
              <a:cs typeface="Arial"/>
              <a:sym typeface="Arial"/>
            </a:endParaRPr>
          </a:p>
          <a:p>
            <a:endParaRPr lang="en-GB" dirty="0"/>
          </a:p>
        </p:txBody>
      </p:sp>
      <p:sp>
        <p:nvSpPr>
          <p:cNvPr id="4" name="Slide Number Placeholder 3"/>
          <p:cNvSpPr>
            <a:spLocks noGrp="1"/>
          </p:cNvSpPr>
          <p:nvPr>
            <p:ph type="sldNum" sz="quarter" idx="10"/>
          </p:nvPr>
        </p:nvSpPr>
        <p:spPr/>
        <p:txBody>
          <a:bodyPr/>
          <a:lstStyle/>
          <a:p>
            <a:fld id="{1E1FEA4C-D35E-4DB1-B4FE-25BFC041FE0C}" type="slidenum">
              <a:rPr lang="en-GB" smtClean="0"/>
              <a:t>13</a:t>
            </a:fld>
            <a:endParaRPr lang="en-GB"/>
          </a:p>
        </p:txBody>
      </p:sp>
    </p:spTree>
    <p:extLst>
      <p:ext uri="{BB962C8B-B14F-4D97-AF65-F5344CB8AC3E}">
        <p14:creationId xmlns:p14="http://schemas.microsoft.com/office/powerpoint/2010/main" val="414539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pPr marL="0" marR="0" lvl="0" indent="0" algn="l" defTabSz="1007852"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mn-lt"/>
                <a:ea typeface="+mn-ea"/>
                <a:cs typeface="+mn-cs"/>
              </a:rPr>
              <a:t>Play, and Art-based activities provide opportunities to enhance relationships- and provide opportunities for a child to express themselves, important in the presence of a significant adult, who can wonder, imagine, notice, observe, comment upon e.g. “I can see” ”I wonder if” “I think that…” Working with clay can provide an experience of being grounded, and sensory exploration – the child has to work really hard to manipulate or </a:t>
            </a:r>
            <a:r>
              <a:rPr kumimoji="0" lang="en-US" sz="1300" b="0" i="0" u="none" strike="noStrike" kern="1200" cap="none" spc="0" normalizeH="0" baseline="0" noProof="0" dirty="0" err="1">
                <a:ln>
                  <a:noFill/>
                </a:ln>
                <a:solidFill>
                  <a:prstClr val="black"/>
                </a:solidFill>
                <a:effectLst/>
                <a:uLnTx/>
                <a:uFillTx/>
                <a:latin typeface="+mn-lt"/>
                <a:ea typeface="+mn-ea"/>
                <a:cs typeface="+mn-cs"/>
              </a:rPr>
              <a:t>mould</a:t>
            </a:r>
            <a:r>
              <a:rPr kumimoji="0" lang="en-US" sz="1300" b="0" i="0" u="none" strike="noStrike" kern="1200" cap="none" spc="0" normalizeH="0" baseline="0" noProof="0" dirty="0">
                <a:ln>
                  <a:noFill/>
                </a:ln>
                <a:solidFill>
                  <a:prstClr val="black"/>
                </a:solidFill>
                <a:effectLst/>
                <a:uLnTx/>
                <a:uFillTx/>
                <a:latin typeface="+mn-lt"/>
                <a:ea typeface="+mn-ea"/>
                <a:cs typeface="+mn-cs"/>
              </a:rPr>
              <a:t> the clay or make forms from it – helps with resilience; working in the </a:t>
            </a:r>
            <a:r>
              <a:rPr kumimoji="0" lang="en-US" sz="1300" b="0" i="0" u="none" strike="noStrike" kern="1200" cap="none" spc="0" normalizeH="0" baseline="0" noProof="0" dirty="0" err="1">
                <a:ln>
                  <a:noFill/>
                </a:ln>
                <a:solidFill>
                  <a:prstClr val="black"/>
                </a:solidFill>
                <a:effectLst/>
                <a:uLnTx/>
                <a:uFillTx/>
                <a:latin typeface="+mn-lt"/>
                <a:ea typeface="+mn-ea"/>
                <a:cs typeface="+mn-cs"/>
              </a:rPr>
              <a:t>sandtray</a:t>
            </a:r>
            <a:r>
              <a:rPr kumimoji="0" lang="en-US" sz="1300" b="0" i="0" u="none" strike="noStrike" kern="1200" cap="none" spc="0" normalizeH="0" baseline="0" noProof="0" dirty="0">
                <a:ln>
                  <a:noFill/>
                </a:ln>
                <a:solidFill>
                  <a:prstClr val="black"/>
                </a:solidFill>
                <a:effectLst/>
                <a:uLnTx/>
                <a:uFillTx/>
                <a:latin typeface="+mn-lt"/>
                <a:ea typeface="+mn-ea"/>
                <a:cs typeface="+mn-cs"/>
              </a:rPr>
              <a:t> with objects and figures provide opportunities for the safe expression of strong feelings, enacting imaginative worlds, or stories. – the adult can help narrate what’s going on (opportunity to provide language (and wrap it around experience) ; painting can offer safe expression with </a:t>
            </a:r>
            <a:r>
              <a:rPr kumimoji="0" lang="en-US" sz="1300" b="0" i="0" u="none" strike="noStrike" kern="1200" cap="none" spc="0" normalizeH="0" baseline="0" noProof="0" dirty="0" err="1">
                <a:ln>
                  <a:noFill/>
                </a:ln>
                <a:solidFill>
                  <a:prstClr val="black"/>
                </a:solidFill>
                <a:effectLst/>
                <a:uLnTx/>
                <a:uFillTx/>
                <a:latin typeface="+mn-lt"/>
                <a:ea typeface="+mn-ea"/>
                <a:cs typeface="+mn-cs"/>
              </a:rPr>
              <a:t>colours</a:t>
            </a:r>
            <a:r>
              <a:rPr kumimoji="0" lang="en-US" sz="1300" b="0" i="0" u="none" strike="noStrike" kern="1200" cap="none" spc="0" normalizeH="0" baseline="0" noProof="0" dirty="0">
                <a:ln>
                  <a:noFill/>
                </a:ln>
                <a:solidFill>
                  <a:prstClr val="black"/>
                </a:solidFill>
                <a:effectLst/>
                <a:uLnTx/>
                <a:uFillTx/>
                <a:latin typeface="+mn-lt"/>
                <a:ea typeface="+mn-ea"/>
                <a:cs typeface="+mn-cs"/>
              </a:rPr>
              <a:t> and shapes; music, drams, puppets can be used to – the arts resources providing containment for strong feelings and emotions PACE. The child can rest his ‘social engagement system, release of serotonin rather than the toxic stress hormone, cortisol –calms the nervous system, less tipping into FFF, overtime resilience…</a:t>
            </a:r>
          </a:p>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6913"/>
            <a:ext cx="619442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9B69371-767A-7844-BA6E-136869347C9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54615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825222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92771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BA265B5F-808D-E240-A814-01EF619657CC}"/>
              </a:ext>
            </a:extLst>
          </p:cNvPr>
          <p:cNvSpPr/>
          <p:nvPr userDrawn="1"/>
        </p:nvSpPr>
        <p:spPr>
          <a:xfrm>
            <a:off x="11495147" y="6238758"/>
            <a:ext cx="359953" cy="360083"/>
          </a:xfrm>
          <a:prstGeom prst="ellipse">
            <a:avLst/>
          </a:prstGeom>
          <a:solidFill>
            <a:srgbClr val="2974B8"/>
          </a:solidFill>
          <a:ln>
            <a:noFill/>
          </a:ln>
        </p:spPr>
        <p:style>
          <a:lnRef idx="2">
            <a:schemeClr val="accent1">
              <a:shade val="50000"/>
            </a:schemeClr>
          </a:lnRef>
          <a:fillRef idx="1">
            <a:schemeClr val="accent1"/>
          </a:fillRef>
          <a:effectRef idx="0">
            <a:schemeClr val="accent1"/>
          </a:effectRef>
          <a:fontRef idx="minor">
            <a:schemeClr val="lt1"/>
          </a:fontRef>
        </p:style>
        <p:txBody>
          <a:bodyPr lIns="100785" tIns="50393" rIns="100785" bIns="50393" rtlCol="0" anchor="ctr"/>
          <a:lstStyle/>
          <a:p>
            <a:pPr algn="ctr"/>
            <a:endParaRPr lang="en-US" dirty="0">
              <a:solidFill>
                <a:prstClr val="white"/>
              </a:solidFill>
            </a:endParaRPr>
          </a:p>
        </p:txBody>
      </p:sp>
      <p:sp>
        <p:nvSpPr>
          <p:cNvPr id="10" name="object 2">
            <a:extLst>
              <a:ext uri="{FF2B5EF4-FFF2-40B4-BE49-F238E27FC236}">
                <a16:creationId xmlns:a16="http://schemas.microsoft.com/office/drawing/2014/main" id="{5BB4A05D-BEA5-2D4D-BB7E-110B90F7857C}"/>
              </a:ext>
            </a:extLst>
          </p:cNvPr>
          <p:cNvSpPr txBox="1"/>
          <p:nvPr userDrawn="1"/>
        </p:nvSpPr>
        <p:spPr>
          <a:xfrm>
            <a:off x="11495147" y="6238758"/>
            <a:ext cx="359953" cy="360083"/>
          </a:xfrm>
          <a:prstGeom prst="roundRect">
            <a:avLst/>
          </a:prstGeom>
          <a:ln w="25400">
            <a:noFill/>
          </a:ln>
        </p:spPr>
        <p:txBody>
          <a:bodyPr vert="horz" wrap="square" lIns="0" tIns="39679" rIns="0" bIns="0" rtlCol="0" anchor="ctr" anchorCtr="0">
            <a:noAutofit/>
          </a:bodyPr>
          <a:lstStyle>
            <a:defPPr>
              <a:defRPr lang="en-US"/>
            </a:defPPr>
            <a:lvl1pPr marL="0" algn="l" defTabSz="733176" rtl="0" eaLnBrk="1" latinLnBrk="0" hangingPunct="1">
              <a:defRPr sz="1443" kern="1200">
                <a:solidFill>
                  <a:schemeClr val="tx1"/>
                </a:solidFill>
                <a:latin typeface="+mn-lt"/>
                <a:ea typeface="+mn-ea"/>
                <a:cs typeface="+mn-cs"/>
              </a:defRPr>
            </a:lvl1pPr>
            <a:lvl2pPr marL="366589" algn="l" defTabSz="733176" rtl="0" eaLnBrk="1" latinLnBrk="0" hangingPunct="1">
              <a:defRPr sz="1443" kern="1200">
                <a:solidFill>
                  <a:schemeClr val="tx1"/>
                </a:solidFill>
                <a:latin typeface="+mn-lt"/>
                <a:ea typeface="+mn-ea"/>
                <a:cs typeface="+mn-cs"/>
              </a:defRPr>
            </a:lvl2pPr>
            <a:lvl3pPr marL="733176" algn="l" defTabSz="733176" rtl="0" eaLnBrk="1" latinLnBrk="0" hangingPunct="1">
              <a:defRPr sz="1443" kern="1200">
                <a:solidFill>
                  <a:schemeClr val="tx1"/>
                </a:solidFill>
                <a:latin typeface="+mn-lt"/>
                <a:ea typeface="+mn-ea"/>
                <a:cs typeface="+mn-cs"/>
              </a:defRPr>
            </a:lvl3pPr>
            <a:lvl4pPr marL="1099764" algn="l" defTabSz="733176" rtl="0" eaLnBrk="1" latinLnBrk="0" hangingPunct="1">
              <a:defRPr sz="1443" kern="1200">
                <a:solidFill>
                  <a:schemeClr val="tx1"/>
                </a:solidFill>
                <a:latin typeface="+mn-lt"/>
                <a:ea typeface="+mn-ea"/>
                <a:cs typeface="+mn-cs"/>
              </a:defRPr>
            </a:lvl4pPr>
            <a:lvl5pPr marL="1466353" algn="l" defTabSz="733176" rtl="0" eaLnBrk="1" latinLnBrk="0" hangingPunct="1">
              <a:defRPr sz="1443" kern="1200">
                <a:solidFill>
                  <a:schemeClr val="tx1"/>
                </a:solidFill>
                <a:latin typeface="+mn-lt"/>
                <a:ea typeface="+mn-ea"/>
                <a:cs typeface="+mn-cs"/>
              </a:defRPr>
            </a:lvl5pPr>
            <a:lvl6pPr marL="1832940" algn="l" defTabSz="733176" rtl="0" eaLnBrk="1" latinLnBrk="0" hangingPunct="1">
              <a:defRPr sz="1443" kern="1200">
                <a:solidFill>
                  <a:schemeClr val="tx1"/>
                </a:solidFill>
                <a:latin typeface="+mn-lt"/>
                <a:ea typeface="+mn-ea"/>
                <a:cs typeface="+mn-cs"/>
              </a:defRPr>
            </a:lvl6pPr>
            <a:lvl7pPr marL="2199528" algn="l" defTabSz="733176" rtl="0" eaLnBrk="1" latinLnBrk="0" hangingPunct="1">
              <a:defRPr sz="1443" kern="1200">
                <a:solidFill>
                  <a:schemeClr val="tx1"/>
                </a:solidFill>
                <a:latin typeface="+mn-lt"/>
                <a:ea typeface="+mn-ea"/>
                <a:cs typeface="+mn-cs"/>
              </a:defRPr>
            </a:lvl7pPr>
            <a:lvl8pPr marL="2566116" algn="l" defTabSz="733176" rtl="0" eaLnBrk="1" latinLnBrk="0" hangingPunct="1">
              <a:defRPr sz="1443" kern="1200">
                <a:solidFill>
                  <a:schemeClr val="tx1"/>
                </a:solidFill>
                <a:latin typeface="+mn-lt"/>
                <a:ea typeface="+mn-ea"/>
                <a:cs typeface="+mn-cs"/>
              </a:defRPr>
            </a:lvl8pPr>
            <a:lvl9pPr marL="2932704" algn="l" defTabSz="733176" rtl="0" eaLnBrk="1" latinLnBrk="0" hangingPunct="1">
              <a:defRPr sz="1443" kern="1200">
                <a:solidFill>
                  <a:schemeClr val="tx1"/>
                </a:solidFill>
                <a:latin typeface="+mn-lt"/>
                <a:ea typeface="+mn-ea"/>
                <a:cs typeface="+mn-cs"/>
              </a:defRPr>
            </a:lvl9pPr>
          </a:lstStyle>
          <a:p>
            <a:pPr algn="ctr">
              <a:spcBef>
                <a:spcPts val="468"/>
              </a:spcBef>
            </a:pPr>
            <a:fld id="{DF7732C9-7595-6846-92DA-1858789A4426}" type="slidenum">
              <a:rPr lang="en-GB" sz="1000" b="1" spc="19" smtClean="0">
                <a:solidFill>
                  <a:prstClr val="white"/>
                </a:solidFill>
                <a:latin typeface="Axiforma" pitchFamily="2" charset="77"/>
                <a:ea typeface="Verdana" panose="020B0604030504040204" pitchFamily="34" charset="0"/>
                <a:cs typeface="Verdana" panose="020B0604030504040204" pitchFamily="34" charset="0"/>
              </a:rPr>
              <a:pPr algn="ctr">
                <a:spcBef>
                  <a:spcPts val="468"/>
                </a:spcBef>
              </a:pPr>
              <a:t>‹#›</a:t>
            </a:fld>
            <a:r>
              <a:rPr lang="en-GB" sz="1000" b="1" spc="19" dirty="0">
                <a:solidFill>
                  <a:prstClr val="white"/>
                </a:solidFill>
                <a:latin typeface="Axiforma" pitchFamily="2" charset="77"/>
                <a:ea typeface="Verdana" panose="020B0604030504040204" pitchFamily="34" charset="0"/>
                <a:cs typeface="Verdana" panose="020B0604030504040204" pitchFamily="34" charset="0"/>
              </a:rPr>
              <a:t>      </a:t>
            </a:r>
            <a:endParaRPr sz="1000" b="1" dirty="0">
              <a:solidFill>
                <a:prstClr val="white"/>
              </a:solidFill>
              <a:latin typeface="Axiforma" pitchFamily="2" charset="77"/>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977882164"/>
      </p:ext>
    </p:extLst>
  </p:cSld>
  <p:clrMap bg1="lt1" tx1="dk1" bg2="lt2" tx2="dk2" accent1="accent1" accent2="accent2" accent3="accent3" accent4="accent4" accent5="accent5" accent6="accent6" hlink="hlink" folHlink="folHlink"/>
  <p:sldLayoutIdLst>
    <p:sldLayoutId id="2147483685" r:id="rId1"/>
    <p:sldLayoutId id="2147483686" r:id="rId2"/>
  </p:sldLayoutIdLst>
  <p:hf hdr="0" ftr="0" dt="0"/>
  <p:txStyles>
    <p:titleStyle>
      <a:lvl1pPr algn="ctr" defTabSz="1007852" rtl="0" eaLnBrk="1" latinLnBrk="0" hangingPunct="1">
        <a:spcBef>
          <a:spcPct val="0"/>
        </a:spcBef>
        <a:buNone/>
        <a:defRPr sz="4800" kern="1200">
          <a:solidFill>
            <a:schemeClr val="tx1"/>
          </a:solidFill>
          <a:latin typeface="+mj-lt"/>
          <a:ea typeface="+mj-ea"/>
          <a:cs typeface="+mj-cs"/>
        </a:defRPr>
      </a:lvl1pPr>
    </p:titleStyle>
    <p:bodyStyle>
      <a:lvl1pPr marL="377944" indent="-377944" algn="l" defTabSz="1007852"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18879" indent="-314954" algn="l" defTabSz="100785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59815" indent="-251963" algn="l" defTabSz="1007852"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6374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67666"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71592"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75518"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79444"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8337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en-US"/>
      </a:defPPr>
      <a:lvl1pPr marL="0" algn="l" defTabSz="1007852" rtl="0" eaLnBrk="1" latinLnBrk="0" hangingPunct="1">
        <a:defRPr sz="2000" kern="1200">
          <a:solidFill>
            <a:schemeClr val="tx1"/>
          </a:solidFill>
          <a:latin typeface="+mn-lt"/>
          <a:ea typeface="+mn-ea"/>
          <a:cs typeface="+mn-cs"/>
        </a:defRPr>
      </a:lvl1pPr>
      <a:lvl2pPr marL="503926" algn="l" defTabSz="1007852" rtl="0" eaLnBrk="1" latinLnBrk="0" hangingPunct="1">
        <a:defRPr sz="2000" kern="1200">
          <a:solidFill>
            <a:schemeClr val="tx1"/>
          </a:solidFill>
          <a:latin typeface="+mn-lt"/>
          <a:ea typeface="+mn-ea"/>
          <a:cs typeface="+mn-cs"/>
        </a:defRPr>
      </a:lvl2pPr>
      <a:lvl3pPr marL="1007852" algn="l" defTabSz="1007852" rtl="0" eaLnBrk="1" latinLnBrk="0" hangingPunct="1">
        <a:defRPr sz="2000" kern="1200">
          <a:solidFill>
            <a:schemeClr val="tx1"/>
          </a:solidFill>
          <a:latin typeface="+mn-lt"/>
          <a:ea typeface="+mn-ea"/>
          <a:cs typeface="+mn-cs"/>
        </a:defRPr>
      </a:lvl3pPr>
      <a:lvl4pPr marL="1511778" algn="l" defTabSz="1007852" rtl="0" eaLnBrk="1" latinLnBrk="0" hangingPunct="1">
        <a:defRPr sz="2000" kern="1200">
          <a:solidFill>
            <a:schemeClr val="tx1"/>
          </a:solidFill>
          <a:latin typeface="+mn-lt"/>
          <a:ea typeface="+mn-ea"/>
          <a:cs typeface="+mn-cs"/>
        </a:defRPr>
      </a:lvl4pPr>
      <a:lvl5pPr marL="2015703" algn="l" defTabSz="1007852" rtl="0" eaLnBrk="1" latinLnBrk="0" hangingPunct="1">
        <a:defRPr sz="2000" kern="1200">
          <a:solidFill>
            <a:schemeClr val="tx1"/>
          </a:solidFill>
          <a:latin typeface="+mn-lt"/>
          <a:ea typeface="+mn-ea"/>
          <a:cs typeface="+mn-cs"/>
        </a:defRPr>
      </a:lvl5pPr>
      <a:lvl6pPr marL="2519629" algn="l" defTabSz="1007852" rtl="0" eaLnBrk="1" latinLnBrk="0" hangingPunct="1">
        <a:defRPr sz="2000" kern="1200">
          <a:solidFill>
            <a:schemeClr val="tx1"/>
          </a:solidFill>
          <a:latin typeface="+mn-lt"/>
          <a:ea typeface="+mn-ea"/>
          <a:cs typeface="+mn-cs"/>
        </a:defRPr>
      </a:lvl6pPr>
      <a:lvl7pPr marL="3023555" algn="l" defTabSz="1007852" rtl="0" eaLnBrk="1" latinLnBrk="0" hangingPunct="1">
        <a:defRPr sz="2000" kern="1200">
          <a:solidFill>
            <a:schemeClr val="tx1"/>
          </a:solidFill>
          <a:latin typeface="+mn-lt"/>
          <a:ea typeface="+mn-ea"/>
          <a:cs typeface="+mn-cs"/>
        </a:defRPr>
      </a:lvl7pPr>
      <a:lvl8pPr marL="3527481" algn="l" defTabSz="1007852" rtl="0" eaLnBrk="1" latinLnBrk="0" hangingPunct="1">
        <a:defRPr sz="2000" kern="1200">
          <a:solidFill>
            <a:schemeClr val="tx1"/>
          </a:solidFill>
          <a:latin typeface="+mn-lt"/>
          <a:ea typeface="+mn-ea"/>
          <a:cs typeface="+mn-cs"/>
        </a:defRPr>
      </a:lvl8pPr>
      <a:lvl9pPr marL="4031407" algn="l" defTabSz="1007852"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childrensmentalhealthweek.org.uk/" TargetMode="Externa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FfSbWc3O_5M" TargetMode="External"/><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hyperlink" Target="https://www.youtube.com/watch?v=waeRP6jzW_U"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hyperlink" Target="https://www.youtube.com/watch?v=iomhlXlisKI"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myfamilycoach.com/register/" TargetMode="External"/><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E468F05-2955-5647-8925-C0E90F48C204}"/>
              </a:ext>
            </a:extLst>
          </p:cNvPr>
          <p:cNvSpPr/>
          <p:nvPr/>
        </p:nvSpPr>
        <p:spPr>
          <a:xfrm>
            <a:off x="7751390" y="3275456"/>
            <a:ext cx="3023942" cy="2585014"/>
          </a:xfrm>
          <a:prstGeom prst="rect">
            <a:avLst/>
          </a:prstGeom>
          <a:solidFill>
            <a:srgbClr val="F5A035"/>
          </a:solidFill>
          <a:ln>
            <a:noFill/>
          </a:ln>
        </p:spPr>
        <p:style>
          <a:lnRef idx="2">
            <a:schemeClr val="accent1">
              <a:shade val="50000"/>
            </a:schemeClr>
          </a:lnRef>
          <a:fillRef idx="1">
            <a:schemeClr val="accent1"/>
          </a:fillRef>
          <a:effectRef idx="0">
            <a:schemeClr val="accent1"/>
          </a:effectRef>
          <a:fontRef idx="minor">
            <a:schemeClr val="lt1"/>
          </a:fontRef>
        </p:style>
        <p:txBody>
          <a:bodyPr lIns="100785" tIns="50393" rIns="100785" bIns="50393" rtlCol="0" anchor="ctr"/>
          <a:lstStyle/>
          <a:p>
            <a:endParaRPr lang="en-GB" dirty="0"/>
          </a:p>
          <a:p>
            <a:endParaRPr lang="en-GB" dirty="0"/>
          </a:p>
          <a:p>
            <a:endParaRPr lang="en-GB" dirty="0"/>
          </a:p>
          <a:p>
            <a:endParaRPr lang="en-GB" dirty="0"/>
          </a:p>
          <a:p>
            <a:endParaRPr lang="en-GB" dirty="0"/>
          </a:p>
          <a:p>
            <a:endParaRPr lang="en-GB" dirty="0"/>
          </a:p>
          <a:p>
            <a:r>
              <a:rPr lang="en-GB" dirty="0"/>
              <a:t>        Asimina Mourelatou</a:t>
            </a:r>
          </a:p>
        </p:txBody>
      </p:sp>
      <p:sp>
        <p:nvSpPr>
          <p:cNvPr id="20" name="Title 1">
            <a:extLst>
              <a:ext uri="{FF2B5EF4-FFF2-40B4-BE49-F238E27FC236}">
                <a16:creationId xmlns:a16="http://schemas.microsoft.com/office/drawing/2014/main" id="{CAF121B6-4272-044C-BE4A-D95AC9B8732D}"/>
              </a:ext>
            </a:extLst>
          </p:cNvPr>
          <p:cNvSpPr txBox="1">
            <a:spLocks/>
          </p:cNvSpPr>
          <p:nvPr/>
        </p:nvSpPr>
        <p:spPr>
          <a:xfrm>
            <a:off x="113783" y="1197546"/>
            <a:ext cx="6928701" cy="337041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b="1" dirty="0">
                <a:solidFill>
                  <a:srgbClr val="2973B8"/>
                </a:solidFill>
                <a:latin typeface="Arial" panose="020B0604020202020204" pitchFamily="34" charset="0"/>
                <a:cs typeface="Arial" panose="020B0604020202020204" pitchFamily="34" charset="0"/>
              </a:rPr>
              <a:t>Supporting Pupil’s Mental health and Well-Being</a:t>
            </a:r>
          </a:p>
          <a:p>
            <a:pPr algn="l"/>
            <a:r>
              <a:rPr lang="en-GB" b="1" dirty="0">
                <a:solidFill>
                  <a:srgbClr val="2973B8"/>
                </a:solidFill>
                <a:latin typeface="Arial" panose="020B0604020202020204" pitchFamily="34" charset="0"/>
                <a:cs typeface="Arial" panose="020B0604020202020204" pitchFamily="34" charset="0"/>
              </a:rPr>
              <a:t> </a:t>
            </a:r>
          </a:p>
        </p:txBody>
      </p:sp>
      <p:pic>
        <p:nvPicPr>
          <p:cNvPr id="4" name="Picture 3"/>
          <p:cNvPicPr>
            <a:picLocks noChangeAspect="1"/>
          </p:cNvPicPr>
          <p:nvPr/>
        </p:nvPicPr>
        <p:blipFill>
          <a:blip r:embed="rId3"/>
          <a:stretch>
            <a:fillRect/>
          </a:stretch>
        </p:blipFill>
        <p:spPr>
          <a:xfrm>
            <a:off x="8615661" y="3573810"/>
            <a:ext cx="1295400" cy="1657350"/>
          </a:xfrm>
          <a:prstGeom prst="rect">
            <a:avLst/>
          </a:prstGeom>
        </p:spPr>
      </p:pic>
      <p:pic>
        <p:nvPicPr>
          <p:cNvPr id="7" name="Picture 6"/>
          <p:cNvPicPr>
            <a:picLocks noChangeAspect="1"/>
          </p:cNvPicPr>
          <p:nvPr/>
        </p:nvPicPr>
        <p:blipFill>
          <a:blip r:embed="rId4"/>
          <a:stretch>
            <a:fillRect/>
          </a:stretch>
        </p:blipFill>
        <p:spPr>
          <a:xfrm>
            <a:off x="3790950" y="3227606"/>
            <a:ext cx="2879751" cy="3341314"/>
          </a:xfrm>
          <a:prstGeom prst="rect">
            <a:avLst/>
          </a:prstGeom>
        </p:spPr>
      </p:pic>
    </p:spTree>
    <p:extLst>
      <p:ext uri="{BB962C8B-B14F-4D97-AF65-F5344CB8AC3E}">
        <p14:creationId xmlns:p14="http://schemas.microsoft.com/office/powerpoint/2010/main" val="611437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7290" y="1946926"/>
            <a:ext cx="9073008" cy="4093428"/>
          </a:xfrm>
          <a:prstGeom prst="rect">
            <a:avLst/>
          </a:prstGeom>
        </p:spPr>
        <p:txBody>
          <a:bodyPr wrap="square">
            <a:spAutoFit/>
          </a:bodyPr>
          <a:lstStyle/>
          <a:p>
            <a:r>
              <a:rPr lang="en-GB" sz="2800" b="1" dirty="0">
                <a:solidFill>
                  <a:srgbClr val="C25C96"/>
                </a:solidFill>
              </a:rPr>
              <a:t>Children's Mental Health Week 2025</a:t>
            </a:r>
          </a:p>
          <a:p>
            <a:r>
              <a:rPr lang="en-GB" sz="2800" dirty="0">
                <a:solidFill>
                  <a:srgbClr val="484746"/>
                </a:solidFill>
              </a:rPr>
              <a:t>Children's Mental Health Week 2025 will take place from</a:t>
            </a:r>
            <a:r>
              <a:rPr lang="en-GB" sz="2800" b="1" dirty="0">
                <a:solidFill>
                  <a:srgbClr val="484746"/>
                </a:solidFill>
              </a:rPr>
              <a:t> 3–0 February 2025. </a:t>
            </a:r>
          </a:p>
          <a:p>
            <a:endParaRPr lang="en-GB" sz="2800" b="1" dirty="0">
              <a:solidFill>
                <a:srgbClr val="484746"/>
              </a:solidFill>
            </a:endParaRPr>
          </a:p>
          <a:p>
            <a:r>
              <a:rPr lang="en-GB" sz="2800" dirty="0">
                <a:solidFill>
                  <a:srgbClr val="484746"/>
                </a:solidFill>
              </a:rPr>
              <a:t>This year's theme is </a:t>
            </a:r>
            <a:r>
              <a:rPr lang="en-GB" sz="2800" b="1" dirty="0">
                <a:solidFill>
                  <a:srgbClr val="484746"/>
                </a:solidFill>
              </a:rPr>
              <a:t>‘Know yourself, Grow yourself'</a:t>
            </a:r>
            <a:r>
              <a:rPr lang="en-GB" sz="2800" dirty="0">
                <a:solidFill>
                  <a:srgbClr val="484746"/>
                </a:solidFill>
              </a:rPr>
              <a:t>.</a:t>
            </a:r>
          </a:p>
          <a:p>
            <a:endParaRPr lang="en-GB" dirty="0"/>
          </a:p>
          <a:p>
            <a:r>
              <a:rPr lang="en-GB" i="1" dirty="0"/>
              <a:t>‘’The theme for 2025 is focus is </a:t>
            </a:r>
            <a:r>
              <a:rPr lang="en-GB" b="1" i="1" dirty="0"/>
              <a:t>Know Yourself, Grow Yourself</a:t>
            </a:r>
            <a:r>
              <a:rPr lang="en-GB" i="1" dirty="0"/>
              <a:t>, with the aim to equip and empower children and young people across the UK to embrace self-awareness and explore what it means to them. We want children and young people to discover how getting to know who they are can help them build resilience, grow and develop </a:t>
            </a:r>
            <a:r>
              <a:rPr lang="en-GB" dirty="0"/>
              <a:t>(</a:t>
            </a:r>
            <a:r>
              <a:rPr lang="en-GB" dirty="0">
                <a:hlinkClick r:id="rId2"/>
              </a:rPr>
              <a:t>https://www.childrensmentalhealthweek.org.uk/</a:t>
            </a:r>
            <a:r>
              <a:rPr lang="en-GB" dirty="0"/>
              <a:t> )’’.</a:t>
            </a:r>
            <a:endParaRPr lang="en-GB" sz="2800" dirty="0">
              <a:solidFill>
                <a:srgbClr val="484746"/>
              </a:solidFill>
            </a:endParaRPr>
          </a:p>
        </p:txBody>
      </p:sp>
      <p:pic>
        <p:nvPicPr>
          <p:cNvPr id="3" name="Picture 2"/>
          <p:cNvPicPr>
            <a:picLocks noChangeAspect="1"/>
          </p:cNvPicPr>
          <p:nvPr/>
        </p:nvPicPr>
        <p:blipFill>
          <a:blip r:embed="rId3"/>
          <a:stretch>
            <a:fillRect/>
          </a:stretch>
        </p:blipFill>
        <p:spPr>
          <a:xfrm>
            <a:off x="766614" y="345419"/>
            <a:ext cx="3733800" cy="1314450"/>
          </a:xfrm>
          <a:prstGeom prst="rect">
            <a:avLst/>
          </a:prstGeom>
        </p:spPr>
      </p:pic>
      <p:pic>
        <p:nvPicPr>
          <p:cNvPr id="4" name="Picture 3"/>
          <p:cNvPicPr>
            <a:picLocks noChangeAspect="1"/>
          </p:cNvPicPr>
          <p:nvPr/>
        </p:nvPicPr>
        <p:blipFill>
          <a:blip r:embed="rId4"/>
          <a:stretch>
            <a:fillRect/>
          </a:stretch>
        </p:blipFill>
        <p:spPr>
          <a:xfrm>
            <a:off x="8111430" y="176489"/>
            <a:ext cx="2852012" cy="1770437"/>
          </a:xfrm>
          <a:prstGeom prst="rect">
            <a:avLst/>
          </a:prstGeom>
        </p:spPr>
      </p:pic>
    </p:spTree>
    <p:extLst>
      <p:ext uri="{BB962C8B-B14F-4D97-AF65-F5344CB8AC3E}">
        <p14:creationId xmlns:p14="http://schemas.microsoft.com/office/powerpoint/2010/main" val="2895928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CAF121B6-4272-044C-BE4A-D95AC9B8732D}"/>
              </a:ext>
            </a:extLst>
          </p:cNvPr>
          <p:cNvSpPr txBox="1">
            <a:spLocks/>
          </p:cNvSpPr>
          <p:nvPr/>
        </p:nvSpPr>
        <p:spPr>
          <a:xfrm>
            <a:off x="190550" y="189434"/>
            <a:ext cx="6850212" cy="86915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solidFill>
                  <a:srgbClr val="2973B8"/>
                </a:solidFill>
                <a:latin typeface="Arial" panose="020B0604020202020204" pitchFamily="34" charset="0"/>
                <a:cs typeface="Arial" panose="020B0604020202020204" pitchFamily="34" charset="0"/>
              </a:rPr>
              <a:t>Aims of the CPD </a:t>
            </a:r>
          </a:p>
        </p:txBody>
      </p:sp>
      <p:sp>
        <p:nvSpPr>
          <p:cNvPr id="39" name="Content Placeholder 2"/>
          <p:cNvSpPr txBox="1">
            <a:spLocks/>
          </p:cNvSpPr>
          <p:nvPr/>
        </p:nvSpPr>
        <p:spPr>
          <a:xfrm>
            <a:off x="304672" y="1557586"/>
            <a:ext cx="10759086" cy="5302002"/>
          </a:xfrm>
          <a:prstGeom prst="rect">
            <a:avLst/>
          </a:prstGeom>
        </p:spPr>
        <p:txBody>
          <a:bodyPr>
            <a:normAutofit/>
          </a:bodyPr>
          <a:lstStyle>
            <a:lvl1pPr marL="377944" indent="-377944" algn="l" defTabSz="1007852"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18879" indent="-314954" algn="l" defTabSz="100785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59815" indent="-251963" algn="l" defTabSz="1007852"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6374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67666"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71592"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75518"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79444"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8337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a:lstStyle>
          <a:p>
            <a:pPr algn="just">
              <a:spcAft>
                <a:spcPts val="600"/>
              </a:spcAft>
              <a:buClr>
                <a:srgbClr val="F5A035"/>
              </a:buClr>
              <a:buSzPct val="85000"/>
              <a:buFont typeface="Courier New" panose="02070309020205020404" pitchFamily="49" charset="0"/>
              <a:buChar char="o"/>
            </a:pPr>
            <a:endParaRPr lang="en-GB" sz="2800" dirty="0">
              <a:solidFill>
                <a:schemeClr val="tx2">
                  <a:lumMod val="60000"/>
                  <a:lumOff val="40000"/>
                </a:schemeClr>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US" sz="2800" dirty="0">
              <a:solidFill>
                <a:schemeClr val="tx2">
                  <a:lumMod val="60000"/>
                  <a:lumOff val="40000"/>
                </a:schemeClr>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US" sz="28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US" sz="24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GB" sz="2800" dirty="0">
              <a:solidFill>
                <a:srgbClr val="2973B8"/>
              </a:solidFill>
              <a:latin typeface="Arial" panose="020B0604020202020204" pitchFamily="34" charset="0"/>
              <a:cs typeface="Arial" panose="020B0604020202020204" pitchFamily="34" charset="0"/>
            </a:endParaRPr>
          </a:p>
        </p:txBody>
      </p:sp>
      <p:sp>
        <p:nvSpPr>
          <p:cNvPr id="2" name="Rectangle 1"/>
          <p:cNvSpPr/>
          <p:nvPr/>
        </p:nvSpPr>
        <p:spPr>
          <a:xfrm>
            <a:off x="829652" y="1699972"/>
            <a:ext cx="10243711" cy="3046988"/>
          </a:xfrm>
          <a:prstGeom prst="rect">
            <a:avLst/>
          </a:prstGeom>
        </p:spPr>
        <p:txBody>
          <a:bodyPr wrap="square">
            <a:spAutoFit/>
          </a:bodyPr>
          <a:lstStyle/>
          <a:p>
            <a:pPr marL="342900" lvl="0" indent="-342900">
              <a:spcAft>
                <a:spcPts val="0"/>
              </a:spcAft>
              <a:buFont typeface="Courier New"/>
              <a:buChar char="o"/>
            </a:pPr>
            <a:r>
              <a:rPr lang="en-GB" sz="3200" i="1" dirty="0">
                <a:ea typeface="Calibri"/>
              </a:rPr>
              <a:t>To share how we can support mental health and well-being in our pupils and how this links with PSHE/RSE - PSED and Development Matters</a:t>
            </a:r>
          </a:p>
          <a:p>
            <a:pPr lvl="0">
              <a:spcAft>
                <a:spcPts val="0"/>
              </a:spcAft>
            </a:pPr>
            <a:endParaRPr lang="en-GB" sz="3200" dirty="0">
              <a:ea typeface="Calibri"/>
            </a:endParaRPr>
          </a:p>
          <a:p>
            <a:pPr marL="342900" lvl="0" indent="-342900">
              <a:spcAft>
                <a:spcPts val="0"/>
              </a:spcAft>
              <a:buFont typeface="Courier New"/>
              <a:buChar char="o"/>
            </a:pPr>
            <a:r>
              <a:rPr lang="en-GB" sz="3200" i="1" dirty="0">
                <a:ea typeface="Calibri"/>
              </a:rPr>
              <a:t>To highlight how building secure, trusted, relationships can help develop resilience and well-being in young people</a:t>
            </a:r>
            <a:endParaRPr lang="en-GB" sz="3200" dirty="0">
              <a:ea typeface="Calibri"/>
            </a:endParaRPr>
          </a:p>
        </p:txBody>
      </p:sp>
    </p:spTree>
    <p:extLst>
      <p:ext uri="{BB962C8B-B14F-4D97-AF65-F5344CB8AC3E}">
        <p14:creationId xmlns:p14="http://schemas.microsoft.com/office/powerpoint/2010/main" val="95958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CAF121B6-4272-044C-BE4A-D95AC9B8732D}"/>
              </a:ext>
            </a:extLst>
          </p:cNvPr>
          <p:cNvSpPr txBox="1">
            <a:spLocks/>
          </p:cNvSpPr>
          <p:nvPr/>
        </p:nvSpPr>
        <p:spPr>
          <a:xfrm>
            <a:off x="1844035" y="207418"/>
            <a:ext cx="6850212" cy="86915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3600" b="1" dirty="0">
              <a:solidFill>
                <a:srgbClr val="2973B8"/>
              </a:solidFill>
              <a:latin typeface="Arial" panose="020B0604020202020204" pitchFamily="34" charset="0"/>
              <a:cs typeface="Arial" panose="020B0604020202020204" pitchFamily="34" charset="0"/>
            </a:endParaRPr>
          </a:p>
        </p:txBody>
      </p:sp>
      <p:sp>
        <p:nvSpPr>
          <p:cNvPr id="39" name="Content Placeholder 2"/>
          <p:cNvSpPr txBox="1">
            <a:spLocks/>
          </p:cNvSpPr>
          <p:nvPr/>
        </p:nvSpPr>
        <p:spPr>
          <a:xfrm>
            <a:off x="304672" y="1557586"/>
            <a:ext cx="10759086" cy="4392488"/>
          </a:xfrm>
          <a:prstGeom prst="rect">
            <a:avLst/>
          </a:prstGeom>
        </p:spPr>
        <p:txBody>
          <a:bodyPr>
            <a:normAutofit/>
          </a:bodyPr>
          <a:lstStyle>
            <a:lvl1pPr marL="377944" indent="-377944" algn="l" defTabSz="1007852"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18879" indent="-314954" algn="l" defTabSz="100785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59815" indent="-251963" algn="l" defTabSz="1007852"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6374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67666"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71592"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75518"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79444"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8337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a:lstStyle>
          <a:p>
            <a:pPr algn="just">
              <a:spcAft>
                <a:spcPts val="600"/>
              </a:spcAft>
              <a:buClr>
                <a:srgbClr val="F5A035"/>
              </a:buClr>
              <a:buSzPct val="85000"/>
              <a:buFont typeface="Courier New" panose="02070309020205020404" pitchFamily="49" charset="0"/>
              <a:buChar char="o"/>
            </a:pPr>
            <a:endParaRPr lang="en-US" sz="28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US" sz="24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GB" sz="2800" dirty="0">
              <a:solidFill>
                <a:srgbClr val="2973B8"/>
              </a:solidFill>
              <a:latin typeface="Arial" panose="020B0604020202020204" pitchFamily="34" charset="0"/>
              <a:cs typeface="Arial" panose="020B0604020202020204" pitchFamily="34" charset="0"/>
            </a:endParaRPr>
          </a:p>
        </p:txBody>
      </p:sp>
      <p:sp>
        <p:nvSpPr>
          <p:cNvPr id="2" name="Rectangle 1"/>
          <p:cNvSpPr/>
          <p:nvPr/>
        </p:nvSpPr>
        <p:spPr>
          <a:xfrm>
            <a:off x="1844035" y="1413570"/>
            <a:ext cx="8036526" cy="1754326"/>
          </a:xfrm>
          <a:prstGeom prst="rect">
            <a:avLst/>
          </a:prstGeom>
        </p:spPr>
        <p:txBody>
          <a:bodyPr wrap="square">
            <a:spAutoFit/>
          </a:bodyPr>
          <a:lstStyle/>
          <a:p>
            <a:pPr lvl="0"/>
            <a:r>
              <a:rPr lang="en-GB" sz="3600" b="1" dirty="0">
                <a:solidFill>
                  <a:srgbClr val="2973B8"/>
                </a:solidFill>
                <a:latin typeface="Arial" panose="020B0604020202020204" pitchFamily="34" charset="0"/>
                <a:cs typeface="Arial" panose="020B0604020202020204" pitchFamily="34" charset="0"/>
              </a:rPr>
              <a:t>What is Mental health? Well-Being?</a:t>
            </a:r>
          </a:p>
          <a:p>
            <a:pPr lvl="0"/>
            <a:endParaRPr lang="en-US" sz="3600" b="1" dirty="0">
              <a:solidFill>
                <a:srgbClr val="2973B8"/>
              </a:solidFill>
              <a:latin typeface="Arial" panose="020B0604020202020204" pitchFamily="34" charset="0"/>
              <a:cs typeface="Arial" panose="020B0604020202020204" pitchFamily="34" charset="0"/>
            </a:endParaRPr>
          </a:p>
          <a:p>
            <a:pPr lvl="0"/>
            <a:r>
              <a:rPr lang="en-US" sz="3600" dirty="0">
                <a:solidFill>
                  <a:srgbClr val="2973B8"/>
                </a:solidFill>
                <a:latin typeface="Arial" panose="020B0604020202020204" pitchFamily="34" charset="0"/>
                <a:cs typeface="Arial" panose="020B0604020202020204" pitchFamily="34" charset="0"/>
              </a:rPr>
              <a:t>Ideas, words, phrases? </a:t>
            </a:r>
            <a:endParaRPr lang="en-GB" sz="3600" dirty="0">
              <a:solidFill>
                <a:srgbClr val="2973B8"/>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150990" y="3311912"/>
            <a:ext cx="2701850" cy="2647948"/>
          </a:xfrm>
          <a:prstGeom prst="rect">
            <a:avLst/>
          </a:prstGeom>
        </p:spPr>
      </p:pic>
    </p:spTree>
    <p:extLst>
      <p:ext uri="{BB962C8B-B14F-4D97-AF65-F5344CB8AC3E}">
        <p14:creationId xmlns:p14="http://schemas.microsoft.com/office/powerpoint/2010/main" val="616255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ental Health Resourc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95006" y="322090"/>
            <a:ext cx="4822005" cy="271237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1256" y="333450"/>
            <a:ext cx="4824536" cy="6001643"/>
          </a:xfrm>
          <a:prstGeom prst="rect">
            <a:avLst/>
          </a:prstGeom>
          <a:noFill/>
        </p:spPr>
        <p:txBody>
          <a:bodyPr wrap="square" rtlCol="0">
            <a:spAutoFit/>
          </a:bodyPr>
          <a:lstStyle/>
          <a:p>
            <a:r>
              <a:rPr lang="en-US" sz="2400" dirty="0"/>
              <a:t>‘a state of well-being in which every individual recognizes  their own potential’ </a:t>
            </a:r>
          </a:p>
          <a:p>
            <a:endParaRPr lang="en-US" sz="2400" dirty="0"/>
          </a:p>
          <a:p>
            <a:endParaRPr lang="en-US" sz="2400" dirty="0"/>
          </a:p>
          <a:p>
            <a:r>
              <a:rPr lang="en-US" sz="2400" dirty="0"/>
              <a:t>‘coping with the normal stresses of life’ </a:t>
            </a:r>
          </a:p>
          <a:p>
            <a:endParaRPr lang="en-US" sz="2400" dirty="0"/>
          </a:p>
          <a:p>
            <a:endParaRPr lang="en-US" sz="2400" dirty="0"/>
          </a:p>
          <a:p>
            <a:r>
              <a:rPr lang="en-US" sz="2400" dirty="0"/>
              <a:t>‘working productively and fruitfully’  </a:t>
            </a:r>
          </a:p>
          <a:p>
            <a:endParaRPr lang="en-US" sz="2400" dirty="0"/>
          </a:p>
          <a:p>
            <a:endParaRPr lang="en-US" sz="2400" dirty="0"/>
          </a:p>
          <a:p>
            <a:endParaRPr lang="en-US" sz="2400" dirty="0"/>
          </a:p>
          <a:p>
            <a:r>
              <a:rPr lang="en-US" sz="2400" dirty="0"/>
              <a:t>making a contribution to our communities….’</a:t>
            </a:r>
          </a:p>
          <a:p>
            <a:r>
              <a:rPr lang="en-US" sz="2400" dirty="0"/>
              <a:t>(WHO 2014)</a:t>
            </a:r>
            <a:endParaRPr lang="en-GB" sz="2400" dirty="0"/>
          </a:p>
        </p:txBody>
      </p:sp>
      <p:sp>
        <p:nvSpPr>
          <p:cNvPr id="4" name="TextBox 3"/>
          <p:cNvSpPr txBox="1"/>
          <p:nvPr/>
        </p:nvSpPr>
        <p:spPr>
          <a:xfrm>
            <a:off x="9082259" y="333450"/>
            <a:ext cx="3240360" cy="2308324"/>
          </a:xfrm>
          <a:prstGeom prst="rect">
            <a:avLst/>
          </a:prstGeom>
          <a:noFill/>
        </p:spPr>
        <p:txBody>
          <a:bodyPr wrap="square" rtlCol="0">
            <a:spAutoFit/>
          </a:bodyPr>
          <a:lstStyle/>
          <a:p>
            <a:endParaRPr lang="en-US" sz="2400" dirty="0"/>
          </a:p>
          <a:p>
            <a:r>
              <a:rPr lang="en-US" sz="2400" dirty="0"/>
              <a:t>‘dealing flexibly with to ups and downs’</a:t>
            </a:r>
          </a:p>
          <a:p>
            <a:endParaRPr lang="en-US" sz="2400" dirty="0"/>
          </a:p>
          <a:p>
            <a:endParaRPr lang="en-US" sz="2400" dirty="0"/>
          </a:p>
          <a:p>
            <a:endParaRPr lang="en-US" sz="2400" dirty="0"/>
          </a:p>
        </p:txBody>
      </p:sp>
      <p:sp>
        <p:nvSpPr>
          <p:cNvPr id="5" name="Rectangle 4"/>
          <p:cNvSpPr/>
          <p:nvPr/>
        </p:nvSpPr>
        <p:spPr>
          <a:xfrm>
            <a:off x="5097843" y="5493583"/>
            <a:ext cx="6092825" cy="1200329"/>
          </a:xfrm>
          <a:prstGeom prst="rect">
            <a:avLst/>
          </a:prstGeom>
        </p:spPr>
        <p:txBody>
          <a:bodyPr>
            <a:spAutoFit/>
          </a:bodyPr>
          <a:lstStyle/>
          <a:p>
            <a:pPr lvl="0"/>
            <a:r>
              <a:rPr lang="en-US" sz="2400" dirty="0">
                <a:solidFill>
                  <a:prstClr val="black"/>
                </a:solidFill>
              </a:rPr>
              <a:t>‘about ordinary living –about physical and emotional well-being’</a:t>
            </a:r>
          </a:p>
          <a:p>
            <a:pPr lvl="0"/>
            <a:endParaRPr lang="en-US" sz="2400" dirty="0">
              <a:solidFill>
                <a:prstClr val="black"/>
              </a:solidFill>
            </a:endParaRPr>
          </a:p>
        </p:txBody>
      </p:sp>
      <p:sp>
        <p:nvSpPr>
          <p:cNvPr id="7" name="TextBox 6"/>
          <p:cNvSpPr txBox="1"/>
          <p:nvPr/>
        </p:nvSpPr>
        <p:spPr>
          <a:xfrm>
            <a:off x="4295006" y="4725938"/>
            <a:ext cx="4425314" cy="461665"/>
          </a:xfrm>
          <a:prstGeom prst="rect">
            <a:avLst/>
          </a:prstGeom>
          <a:noFill/>
        </p:spPr>
        <p:txBody>
          <a:bodyPr wrap="none" rtlCol="0">
            <a:spAutoFit/>
          </a:bodyPr>
          <a:lstStyle/>
          <a:p>
            <a:pPr lvl="0"/>
            <a:r>
              <a:rPr lang="en-US" sz="2400" dirty="0">
                <a:solidFill>
                  <a:prstClr val="black"/>
                </a:solidFill>
              </a:rPr>
              <a:t>‘like physical health, it’s not static’</a:t>
            </a:r>
          </a:p>
        </p:txBody>
      </p:sp>
      <p:sp>
        <p:nvSpPr>
          <p:cNvPr id="8" name="Rectangle 7"/>
          <p:cNvSpPr/>
          <p:nvPr/>
        </p:nvSpPr>
        <p:spPr>
          <a:xfrm>
            <a:off x="6229794" y="3115547"/>
            <a:ext cx="6092825" cy="1200329"/>
          </a:xfrm>
          <a:prstGeom prst="rect">
            <a:avLst/>
          </a:prstGeom>
        </p:spPr>
        <p:txBody>
          <a:bodyPr>
            <a:spAutoFit/>
          </a:bodyPr>
          <a:lstStyle/>
          <a:p>
            <a:pPr lvl="0"/>
            <a:r>
              <a:rPr lang="en-US" sz="2400" dirty="0">
                <a:solidFill>
                  <a:prstClr val="black"/>
                </a:solidFill>
              </a:rPr>
              <a:t>‘it ebbs and flows, functioning well and not so well’ </a:t>
            </a:r>
          </a:p>
          <a:p>
            <a:pPr lvl="0"/>
            <a:r>
              <a:rPr lang="en-US" sz="2400" dirty="0">
                <a:solidFill>
                  <a:prstClr val="black"/>
                </a:solidFill>
              </a:rPr>
              <a:t>(Place2Be)</a:t>
            </a:r>
            <a:endParaRPr lang="en-GB" sz="2400" dirty="0">
              <a:solidFill>
                <a:prstClr val="black"/>
              </a:solidFill>
            </a:endParaRPr>
          </a:p>
        </p:txBody>
      </p:sp>
    </p:spTree>
    <p:extLst>
      <p:ext uri="{BB962C8B-B14F-4D97-AF65-F5344CB8AC3E}">
        <p14:creationId xmlns:p14="http://schemas.microsoft.com/office/powerpoint/2010/main" val="2281450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arn(inVertical)">
                                      <p:cBhvr>
                                        <p:cTn id="19" dur="500"/>
                                        <p:tgtEl>
                                          <p:spTgt spid="2">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circle(in)">
                                      <p:cBhvr>
                                        <p:cTn id="24" dur="2000"/>
                                        <p:tgtEl>
                                          <p:spTgt spid="8">
                                            <p:txEl>
                                              <p:pRg st="0" end="0"/>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Effect transition="in" filter="circle(in)">
                                      <p:cBhvr>
                                        <p:cTn id="27" dur="2000"/>
                                        <p:tgtEl>
                                          <p:spTgt spid="8">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 calcmode="lin" valueType="num">
                                      <p:cBhvr additive="base">
                                        <p:cTn id="32"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 calcmode="lin" valueType="num">
                                      <p:cBhvr>
                                        <p:cTn id="38"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7">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1" presetClass="entr" presetSubtype="1" fill="hold" nodeType="clickEffect">
                                  <p:stCondLst>
                                    <p:cond delay="0"/>
                                  </p:stCondLst>
                                  <p:childTnLst>
                                    <p:set>
                                      <p:cBhvr>
                                        <p:cTn id="44" dur="1" fill="hold">
                                          <p:stCondLst>
                                            <p:cond delay="0"/>
                                          </p:stCondLst>
                                        </p:cTn>
                                        <p:tgtEl>
                                          <p:spTgt spid="2">
                                            <p:txEl>
                                              <p:pRg st="10" end="10"/>
                                            </p:txEl>
                                          </p:spTgt>
                                        </p:tgtEl>
                                        <p:attrNameLst>
                                          <p:attrName>style.visibility</p:attrName>
                                        </p:attrNameLst>
                                      </p:cBhvr>
                                      <p:to>
                                        <p:strVal val="visible"/>
                                      </p:to>
                                    </p:set>
                                    <p:animEffect transition="in" filter="wheel(1)">
                                      <p:cBhvr>
                                        <p:cTn id="45" dur="2000"/>
                                        <p:tgtEl>
                                          <p:spTgt spid="2">
                                            <p:txEl>
                                              <p:pRg st="10" end="10"/>
                                            </p:txEl>
                                          </p:spTgt>
                                        </p:tgtEl>
                                      </p:cBhvr>
                                    </p:animEffect>
                                  </p:childTnLst>
                                </p:cTn>
                              </p:par>
                              <p:par>
                                <p:cTn id="46" presetID="21" presetClass="entr" presetSubtype="1" fill="hold" nodeType="withEffect">
                                  <p:stCondLst>
                                    <p:cond delay="0"/>
                                  </p:stCondLst>
                                  <p:childTnLst>
                                    <p:set>
                                      <p:cBhvr>
                                        <p:cTn id="47" dur="1" fill="hold">
                                          <p:stCondLst>
                                            <p:cond delay="0"/>
                                          </p:stCondLst>
                                        </p:cTn>
                                        <p:tgtEl>
                                          <p:spTgt spid="2">
                                            <p:txEl>
                                              <p:pRg st="11" end="11"/>
                                            </p:txEl>
                                          </p:spTgt>
                                        </p:tgtEl>
                                        <p:attrNameLst>
                                          <p:attrName>style.visibility</p:attrName>
                                        </p:attrNameLst>
                                      </p:cBhvr>
                                      <p:to>
                                        <p:strVal val="visible"/>
                                      </p:to>
                                    </p:set>
                                    <p:animEffect transition="in" filter="wheel(1)">
                                      <p:cBhvr>
                                        <p:cTn id="48" dur="2000"/>
                                        <p:tgtEl>
                                          <p:spTgt spid="2">
                                            <p:txEl>
                                              <p:pRg st="11" end="11"/>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89018" y="196771"/>
            <a:ext cx="5544616" cy="2677656"/>
          </a:xfrm>
          <a:prstGeom prst="rect">
            <a:avLst/>
          </a:prstGeom>
          <a:noFill/>
        </p:spPr>
        <p:txBody>
          <a:bodyPr wrap="square" rtlCol="0">
            <a:spAutoFit/>
          </a:bodyPr>
          <a:lstStyle/>
          <a:p>
            <a:r>
              <a:rPr lang="en-US" sz="2400" dirty="0"/>
              <a:t>‘feeling good and functioning well’</a:t>
            </a:r>
          </a:p>
          <a:p>
            <a:endParaRPr lang="en-US" sz="2400" dirty="0"/>
          </a:p>
          <a:p>
            <a:endParaRPr lang="en-US" sz="2400" dirty="0"/>
          </a:p>
          <a:p>
            <a:endParaRPr lang="en-US" sz="2400" dirty="0"/>
          </a:p>
          <a:p>
            <a:endParaRPr lang="en-US" sz="2400" dirty="0"/>
          </a:p>
          <a:p>
            <a:r>
              <a:rPr lang="en-US" sz="2400" dirty="0"/>
              <a:t>‘feelings of happiness, contentment, enjoyment, curiosity’</a:t>
            </a:r>
            <a:endParaRPr lang="en-GB" sz="2400" dirty="0"/>
          </a:p>
        </p:txBody>
      </p:sp>
      <p:sp>
        <p:nvSpPr>
          <p:cNvPr id="3" name="TextBox 2"/>
          <p:cNvSpPr txBox="1"/>
          <p:nvPr/>
        </p:nvSpPr>
        <p:spPr>
          <a:xfrm>
            <a:off x="225336" y="4356605"/>
            <a:ext cx="5544616" cy="1200329"/>
          </a:xfrm>
          <a:prstGeom prst="rect">
            <a:avLst/>
          </a:prstGeom>
          <a:noFill/>
        </p:spPr>
        <p:txBody>
          <a:bodyPr wrap="square" rtlCol="0">
            <a:spAutoFit/>
          </a:bodyPr>
          <a:lstStyle/>
          <a:p>
            <a:r>
              <a:rPr lang="en-US" sz="2400" dirty="0"/>
              <a:t>‘equally important is our functioning in the world’.</a:t>
            </a:r>
          </a:p>
          <a:p>
            <a:endParaRPr lang="en-US" sz="2400" dirty="0"/>
          </a:p>
        </p:txBody>
      </p:sp>
      <p:sp>
        <p:nvSpPr>
          <p:cNvPr id="4" name="TextBox 3"/>
          <p:cNvSpPr txBox="1"/>
          <p:nvPr/>
        </p:nvSpPr>
        <p:spPr>
          <a:xfrm>
            <a:off x="4006974" y="2637706"/>
            <a:ext cx="2565126" cy="646331"/>
          </a:xfrm>
          <a:prstGeom prst="rect">
            <a:avLst/>
          </a:prstGeom>
          <a:noFill/>
        </p:spPr>
        <p:txBody>
          <a:bodyPr wrap="none" rtlCol="0">
            <a:spAutoFit/>
          </a:bodyPr>
          <a:lstStyle/>
          <a:p>
            <a:r>
              <a:rPr lang="en-US" sz="3600" b="1" dirty="0"/>
              <a:t>WELL-BEING</a:t>
            </a:r>
            <a:endParaRPr lang="en-GB" sz="36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9652" y="1299617"/>
            <a:ext cx="5249366" cy="3149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225336" y="595343"/>
            <a:ext cx="4645733" cy="830997"/>
          </a:xfrm>
          <a:prstGeom prst="rect">
            <a:avLst/>
          </a:prstGeom>
        </p:spPr>
        <p:txBody>
          <a:bodyPr wrap="square">
            <a:spAutoFit/>
          </a:bodyPr>
          <a:lstStyle/>
          <a:p>
            <a:r>
              <a:rPr lang="en-US" sz="2400" dirty="0">
                <a:solidFill>
                  <a:prstClr val="black"/>
                </a:solidFill>
              </a:rPr>
              <a:t>‘experiencing positive relationships, secure attachments’</a:t>
            </a:r>
            <a:endParaRPr lang="en-GB" dirty="0"/>
          </a:p>
        </p:txBody>
      </p:sp>
      <p:sp>
        <p:nvSpPr>
          <p:cNvPr id="9" name="Rectangle 8"/>
          <p:cNvSpPr/>
          <p:nvPr/>
        </p:nvSpPr>
        <p:spPr>
          <a:xfrm>
            <a:off x="4380744" y="6166098"/>
            <a:ext cx="4666790" cy="461665"/>
          </a:xfrm>
          <a:prstGeom prst="rect">
            <a:avLst/>
          </a:prstGeom>
        </p:spPr>
        <p:txBody>
          <a:bodyPr wrap="none">
            <a:spAutoFit/>
          </a:bodyPr>
          <a:lstStyle/>
          <a:p>
            <a:pPr lvl="0"/>
            <a:r>
              <a:rPr lang="en-US" sz="2400" dirty="0">
                <a:solidFill>
                  <a:prstClr val="black"/>
                </a:solidFill>
              </a:rPr>
              <a:t>‘having some control over one’s life’</a:t>
            </a:r>
            <a:endParaRPr lang="en-GB" sz="2400" dirty="0">
              <a:solidFill>
                <a:prstClr val="black"/>
              </a:solidFill>
            </a:endParaRPr>
          </a:p>
        </p:txBody>
      </p:sp>
      <p:sp>
        <p:nvSpPr>
          <p:cNvPr id="11" name="Rectangle 10"/>
          <p:cNvSpPr/>
          <p:nvPr/>
        </p:nvSpPr>
        <p:spPr>
          <a:xfrm>
            <a:off x="6094412" y="4495105"/>
            <a:ext cx="3736472" cy="461665"/>
          </a:xfrm>
          <a:prstGeom prst="rect">
            <a:avLst/>
          </a:prstGeom>
        </p:spPr>
        <p:txBody>
          <a:bodyPr wrap="none">
            <a:spAutoFit/>
          </a:bodyPr>
          <a:lstStyle/>
          <a:p>
            <a:pPr lvl="0"/>
            <a:r>
              <a:rPr lang="en-US" sz="2400" dirty="0">
                <a:solidFill>
                  <a:prstClr val="black"/>
                </a:solidFill>
              </a:rPr>
              <a:t>‘a positive experience of life’</a:t>
            </a:r>
            <a:endParaRPr lang="en-GB" sz="2400" dirty="0">
              <a:solidFill>
                <a:prstClr val="black"/>
              </a:solidFill>
            </a:endParaRPr>
          </a:p>
        </p:txBody>
      </p:sp>
    </p:spTree>
    <p:extLst>
      <p:ext uri="{BB962C8B-B14F-4D97-AF65-F5344CB8AC3E}">
        <p14:creationId xmlns:p14="http://schemas.microsoft.com/office/powerpoint/2010/main" val="4265827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
                                            <p:txEl>
                                              <p:pRg st="5" end="5"/>
                                            </p:txEl>
                                          </p:spTgt>
                                        </p:tgtEl>
                                        <p:attrNameLst>
                                          <p:attrName>style.visibility</p:attrName>
                                        </p:attrNameLst>
                                      </p:cBhvr>
                                      <p:to>
                                        <p:strVal val="visible"/>
                                      </p:to>
                                    </p:set>
                                    <p:animEffect transition="in" filter="circle(in)">
                                      <p:cBhvr>
                                        <p:cTn id="18" dur="2000"/>
                                        <p:tgtEl>
                                          <p:spTgt spid="2">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1000"/>
                                        <p:tgtEl>
                                          <p:spTgt spid="3">
                                            <p:txEl>
                                              <p:pRg st="0" end="0"/>
                                            </p:txEl>
                                          </p:spTgt>
                                        </p:tgtEl>
                                      </p:cBhvr>
                                    </p:animEffect>
                                    <p:anim calcmode="lin" valueType="num">
                                      <p:cBhvr>
                                        <p:cTn id="2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30" dur="500"/>
                                        <p:tgtEl>
                                          <p:spTgt spid="11">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 calcmode="lin" valueType="num">
                                      <p:cBhvr>
                                        <p:cTn id="35"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4846" y="765498"/>
            <a:ext cx="5616624" cy="1508105"/>
          </a:xfrm>
          <a:prstGeom prst="rect">
            <a:avLst/>
          </a:prstGeom>
          <a:noFill/>
        </p:spPr>
        <p:txBody>
          <a:bodyPr wrap="square" rtlCol="0">
            <a:spAutoFit/>
          </a:bodyPr>
          <a:lstStyle/>
          <a:p>
            <a:pPr algn="ctr"/>
            <a:r>
              <a:rPr lang="en-GB" sz="3600" dirty="0"/>
              <a:t>Why children’s mental health is important?</a:t>
            </a:r>
          </a:p>
          <a:p>
            <a:endParaRPr lang="en-GB" dirty="0"/>
          </a:p>
        </p:txBody>
      </p:sp>
      <p:sp>
        <p:nvSpPr>
          <p:cNvPr id="3" name="TextBox 2"/>
          <p:cNvSpPr txBox="1"/>
          <p:nvPr/>
        </p:nvSpPr>
        <p:spPr>
          <a:xfrm>
            <a:off x="622598" y="2205658"/>
            <a:ext cx="10225136" cy="4585871"/>
          </a:xfrm>
          <a:prstGeom prst="rect">
            <a:avLst/>
          </a:prstGeom>
          <a:noFill/>
        </p:spPr>
        <p:txBody>
          <a:bodyPr wrap="square" rtlCol="0">
            <a:spAutoFit/>
          </a:bodyPr>
          <a:lstStyle/>
          <a:p>
            <a:pPr marL="342900" indent="-342900">
              <a:buFont typeface="Arial" panose="020B0604020202020204" pitchFamily="34" charset="0"/>
              <a:buChar char="•"/>
            </a:pPr>
            <a:r>
              <a:rPr lang="en-GB" sz="2800" dirty="0"/>
              <a:t>Good mental health is key to the healthy development and wellbeing of every child.</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r>
              <a:rPr lang="en-GB" sz="2800" dirty="0"/>
              <a:t>Mental health has a complex interactive relationship with children's physical health and their ability to succeed in school, at work, and in society.</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r>
              <a:rPr lang="en-GB" sz="2800" dirty="0"/>
              <a:t>Good mental health helps children develop socially, emotionally, mentally and physically.</a:t>
            </a:r>
          </a:p>
          <a:p>
            <a:endParaRPr lang="en-GB" dirty="0"/>
          </a:p>
          <a:p>
            <a:endParaRPr lang="en-GB" dirty="0"/>
          </a:p>
        </p:txBody>
      </p:sp>
    </p:spTree>
    <p:extLst>
      <p:ext uri="{BB962C8B-B14F-4D97-AF65-F5344CB8AC3E}">
        <p14:creationId xmlns:p14="http://schemas.microsoft.com/office/powerpoint/2010/main" val="2901647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82838" y="261442"/>
            <a:ext cx="5616624" cy="1815882"/>
          </a:xfrm>
          <a:prstGeom prst="rect">
            <a:avLst/>
          </a:prstGeom>
          <a:noFill/>
        </p:spPr>
        <p:txBody>
          <a:bodyPr wrap="square" rtlCol="0">
            <a:spAutoFit/>
          </a:bodyPr>
          <a:lstStyle/>
          <a:p>
            <a:pPr algn="ctr"/>
            <a:r>
              <a:rPr lang="en-GB" sz="4000" dirty="0"/>
              <a:t>How do we support children’s mental health?</a:t>
            </a:r>
          </a:p>
          <a:p>
            <a:endParaRPr lang="en-GB" sz="3200" b="1" dirty="0"/>
          </a:p>
        </p:txBody>
      </p:sp>
      <p:pic>
        <p:nvPicPr>
          <p:cNvPr id="3" name="Picture 2"/>
          <p:cNvPicPr>
            <a:picLocks noChangeAspect="1"/>
          </p:cNvPicPr>
          <p:nvPr/>
        </p:nvPicPr>
        <p:blipFill>
          <a:blip r:embed="rId3"/>
          <a:stretch>
            <a:fillRect/>
          </a:stretch>
        </p:blipFill>
        <p:spPr>
          <a:xfrm>
            <a:off x="3790950" y="1629594"/>
            <a:ext cx="3600400" cy="5077282"/>
          </a:xfrm>
          <a:prstGeom prst="rect">
            <a:avLst/>
          </a:prstGeom>
        </p:spPr>
      </p:pic>
    </p:spTree>
    <p:extLst>
      <p:ext uri="{BB962C8B-B14F-4D97-AF65-F5344CB8AC3E}">
        <p14:creationId xmlns:p14="http://schemas.microsoft.com/office/powerpoint/2010/main" val="1672265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54846" y="693490"/>
            <a:ext cx="5616624" cy="1323439"/>
          </a:xfrm>
          <a:prstGeom prst="rect">
            <a:avLst/>
          </a:prstGeom>
          <a:noFill/>
        </p:spPr>
        <p:txBody>
          <a:bodyPr wrap="square" rtlCol="0">
            <a:spAutoFit/>
          </a:bodyPr>
          <a:lstStyle/>
          <a:p>
            <a:pPr algn="ctr"/>
            <a:r>
              <a:rPr lang="en-GB" sz="4000" dirty="0"/>
              <a:t>How do we build resilience?</a:t>
            </a:r>
          </a:p>
        </p:txBody>
      </p:sp>
      <p:sp>
        <p:nvSpPr>
          <p:cNvPr id="4" name="TextBox 3"/>
          <p:cNvSpPr txBox="1"/>
          <p:nvPr/>
        </p:nvSpPr>
        <p:spPr>
          <a:xfrm>
            <a:off x="406574" y="3357786"/>
            <a:ext cx="11089232" cy="1077218"/>
          </a:xfrm>
          <a:prstGeom prst="rect">
            <a:avLst/>
          </a:prstGeom>
          <a:noFill/>
        </p:spPr>
        <p:txBody>
          <a:bodyPr wrap="square" rtlCol="0">
            <a:spAutoFit/>
          </a:bodyPr>
          <a:lstStyle/>
          <a:p>
            <a:pPr marL="342900" indent="-342900">
              <a:buFont typeface="Arial" panose="020B0604020202020204" pitchFamily="34" charset="0"/>
              <a:buChar char="•"/>
            </a:pPr>
            <a:r>
              <a:rPr lang="en-GB" sz="3200" dirty="0"/>
              <a:t>Positive relationships</a:t>
            </a:r>
          </a:p>
          <a:p>
            <a:endParaRPr lang="en-GB" sz="3200" dirty="0"/>
          </a:p>
        </p:txBody>
      </p:sp>
      <p:cxnSp>
        <p:nvCxnSpPr>
          <p:cNvPr id="6" name="Straight Arrow Connector 5"/>
          <p:cNvCxnSpPr/>
          <p:nvPr/>
        </p:nvCxnSpPr>
        <p:spPr>
          <a:xfrm flipV="1">
            <a:off x="4505688" y="2793660"/>
            <a:ext cx="2148379" cy="7402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511030" y="3650173"/>
            <a:ext cx="1944216" cy="13365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896156" y="1856577"/>
            <a:ext cx="2520280" cy="2554545"/>
          </a:xfrm>
          <a:prstGeom prst="rect">
            <a:avLst/>
          </a:prstGeom>
          <a:noFill/>
        </p:spPr>
        <p:txBody>
          <a:bodyPr wrap="square" rtlCol="0">
            <a:spAutoFit/>
          </a:bodyPr>
          <a:lstStyle/>
          <a:p>
            <a:r>
              <a:rPr lang="en-GB" sz="3200" dirty="0"/>
              <a:t>Co-regulation</a:t>
            </a:r>
          </a:p>
          <a:p>
            <a:r>
              <a:rPr lang="en-GB" sz="3200" dirty="0"/>
              <a:t>(be dependent on  another)</a:t>
            </a:r>
          </a:p>
          <a:p>
            <a:endParaRPr lang="en-GB" sz="3200" dirty="0"/>
          </a:p>
        </p:txBody>
      </p:sp>
      <p:sp>
        <p:nvSpPr>
          <p:cNvPr id="10" name="TextBox 9"/>
          <p:cNvSpPr txBox="1"/>
          <p:nvPr/>
        </p:nvSpPr>
        <p:spPr>
          <a:xfrm>
            <a:off x="6659409" y="4435004"/>
            <a:ext cx="2520280" cy="2062103"/>
          </a:xfrm>
          <a:prstGeom prst="rect">
            <a:avLst/>
          </a:prstGeom>
          <a:noFill/>
        </p:spPr>
        <p:txBody>
          <a:bodyPr wrap="square" rtlCol="0">
            <a:spAutoFit/>
          </a:bodyPr>
          <a:lstStyle/>
          <a:p>
            <a:r>
              <a:rPr lang="en-GB" sz="3200" dirty="0"/>
              <a:t>Self-regulation </a:t>
            </a:r>
          </a:p>
          <a:p>
            <a:r>
              <a:rPr lang="en-GB" sz="3200" dirty="0"/>
              <a:t>(helps build resilience)</a:t>
            </a:r>
          </a:p>
        </p:txBody>
      </p:sp>
      <p:sp>
        <p:nvSpPr>
          <p:cNvPr id="13" name="TextBox 12"/>
          <p:cNvSpPr txBox="1"/>
          <p:nvPr/>
        </p:nvSpPr>
        <p:spPr>
          <a:xfrm>
            <a:off x="667464" y="4022920"/>
            <a:ext cx="3384376" cy="1323439"/>
          </a:xfrm>
          <a:prstGeom prst="rect">
            <a:avLst/>
          </a:prstGeom>
          <a:noFill/>
        </p:spPr>
        <p:txBody>
          <a:bodyPr wrap="square" rtlCol="0">
            <a:spAutoFit/>
          </a:bodyPr>
          <a:lstStyle/>
          <a:p>
            <a:r>
              <a:rPr lang="en-GB" dirty="0"/>
              <a:t>Positive relationships have direct impact on the growing brain (connecting neuronal pathways)</a:t>
            </a:r>
          </a:p>
        </p:txBody>
      </p:sp>
    </p:spTree>
    <p:extLst>
      <p:ext uri="{BB962C8B-B14F-4D97-AF65-F5344CB8AC3E}">
        <p14:creationId xmlns:p14="http://schemas.microsoft.com/office/powerpoint/2010/main" val="410595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D0629BFE-EB39-8A4A-AF6D-B4D45C1BD55A}"/>
              </a:ext>
            </a:extLst>
          </p:cNvPr>
          <p:cNvGrpSpPr/>
          <p:nvPr/>
        </p:nvGrpSpPr>
        <p:grpSpPr>
          <a:xfrm>
            <a:off x="4996811" y="988025"/>
            <a:ext cx="5231377" cy="4980987"/>
            <a:chOff x="5822190" y="945713"/>
            <a:chExt cx="5847736" cy="4820902"/>
          </a:xfrm>
        </p:grpSpPr>
        <p:sp>
          <p:nvSpPr>
            <p:cNvPr id="46"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47"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cs typeface="Arial" panose="020B0604020202020204" pitchFamily="34" charset="0"/>
              </a:endParaRPr>
            </a:p>
          </p:txBody>
        </p:sp>
        <p:sp>
          <p:nvSpPr>
            <p:cNvPr id="48"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cs typeface="Arial" panose="020B0604020202020204" pitchFamily="34" charset="0"/>
              </a:endParaRPr>
            </a:p>
          </p:txBody>
        </p:sp>
        <p:sp>
          <p:nvSpPr>
            <p:cNvPr id="49" name="Oval 48">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50" name="Oval 49">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51" name="Diamond 50">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52" name="Diamond 51">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grpSp>
      <p:grpSp>
        <p:nvGrpSpPr>
          <p:cNvPr id="16" name="Group 15">
            <a:extLst>
              <a:ext uri="{FF2B5EF4-FFF2-40B4-BE49-F238E27FC236}">
                <a16:creationId xmlns:a16="http://schemas.microsoft.com/office/drawing/2014/main" id="{D0629BFE-EB39-8A4A-AF6D-B4D45C1BD55A}"/>
              </a:ext>
            </a:extLst>
          </p:cNvPr>
          <p:cNvGrpSpPr/>
          <p:nvPr/>
        </p:nvGrpSpPr>
        <p:grpSpPr>
          <a:xfrm>
            <a:off x="157464" y="184554"/>
            <a:ext cx="5231377" cy="3790512"/>
            <a:chOff x="5822190" y="945713"/>
            <a:chExt cx="5847736" cy="4820902"/>
          </a:xfrm>
        </p:grpSpPr>
        <p:sp>
          <p:nvSpPr>
            <p:cNvPr id="5"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12"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cs typeface="Arial" panose="020B0604020202020204" pitchFamily="34" charset="0"/>
              </a:endParaRPr>
            </a:p>
          </p:txBody>
        </p:sp>
        <p:sp>
          <p:nvSpPr>
            <p:cNvPr id="13"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cs typeface="Arial" panose="020B0604020202020204" pitchFamily="34" charset="0"/>
              </a:endParaRPr>
            </a:p>
          </p:txBody>
        </p:sp>
        <p:sp>
          <p:nvSpPr>
            <p:cNvPr id="6" name="Oval 5">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15" name="Oval 14">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14" name="Diamond 13">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sp>
          <p:nvSpPr>
            <p:cNvPr id="19" name="Diamond 18">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rial" panose="020B0604020202020204" pitchFamily="34" charset="0"/>
                <a:cs typeface="Arial" panose="020B0604020202020204" pitchFamily="34" charset="0"/>
              </a:endParaRPr>
            </a:p>
          </p:txBody>
        </p:sp>
      </p:grpSp>
      <p:sp>
        <p:nvSpPr>
          <p:cNvPr id="22" name="Title 1"/>
          <p:cNvSpPr txBox="1">
            <a:spLocks/>
          </p:cNvSpPr>
          <p:nvPr/>
        </p:nvSpPr>
        <p:spPr>
          <a:xfrm>
            <a:off x="8615088" y="2594829"/>
            <a:ext cx="3024336" cy="1143000"/>
          </a:xfrm>
          <a:prstGeom prst="rect">
            <a:avLst/>
          </a:prstGeom>
        </p:spPr>
        <p:txBody>
          <a:bodyPr/>
          <a:lstStyle>
            <a:lvl1pPr algn="ctr" defTabSz="1007852" rtl="0" eaLnBrk="1" latinLnBrk="0" hangingPunct="1">
              <a:spcBef>
                <a:spcPct val="0"/>
              </a:spcBef>
              <a:buNone/>
              <a:defRPr sz="4800" kern="1200">
                <a:solidFill>
                  <a:schemeClr val="tx1"/>
                </a:solidFill>
                <a:latin typeface="+mj-lt"/>
                <a:ea typeface="+mj-ea"/>
                <a:cs typeface="+mj-cs"/>
              </a:defRPr>
            </a:lvl1pPr>
          </a:lstStyle>
          <a:p>
            <a:pPr algn="r"/>
            <a:endParaRPr lang="en-GB" b="1" dirty="0">
              <a:solidFill>
                <a:schemeClr val="bg1"/>
              </a:solidFill>
              <a:latin typeface="Arial" panose="020B0604020202020204" pitchFamily="34" charset="0"/>
              <a:cs typeface="Arial" panose="020B0604020202020204" pitchFamily="34" charset="0"/>
            </a:endParaRPr>
          </a:p>
        </p:txBody>
      </p:sp>
      <p:sp>
        <p:nvSpPr>
          <p:cNvPr id="20" name="Title 1">
            <a:extLst>
              <a:ext uri="{FF2B5EF4-FFF2-40B4-BE49-F238E27FC236}">
                <a16:creationId xmlns:a16="http://schemas.microsoft.com/office/drawing/2014/main" id="{CAF121B6-4272-044C-BE4A-D95AC9B8732D}"/>
              </a:ext>
            </a:extLst>
          </p:cNvPr>
          <p:cNvSpPr txBox="1">
            <a:spLocks/>
          </p:cNvSpPr>
          <p:nvPr/>
        </p:nvSpPr>
        <p:spPr>
          <a:xfrm>
            <a:off x="4421917" y="118866"/>
            <a:ext cx="6850212" cy="86915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600" b="1" dirty="0">
                <a:solidFill>
                  <a:srgbClr val="2973B8"/>
                </a:solidFill>
                <a:latin typeface="Arial" panose="020B0604020202020204" pitchFamily="34" charset="0"/>
                <a:cs typeface="Arial" panose="020B0604020202020204" pitchFamily="34" charset="0"/>
              </a:rPr>
              <a:t>Resilience </a:t>
            </a:r>
          </a:p>
        </p:txBody>
      </p:sp>
      <p:sp>
        <p:nvSpPr>
          <p:cNvPr id="35" name="Oval Callout 34"/>
          <p:cNvSpPr/>
          <p:nvPr/>
        </p:nvSpPr>
        <p:spPr>
          <a:xfrm>
            <a:off x="937414" y="1533625"/>
            <a:ext cx="3322899" cy="1409034"/>
          </a:xfrm>
          <a:prstGeom prst="wedgeEllipseCallo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lumMod val="75000"/>
                  </a:schemeClr>
                </a:solidFill>
                <a:latin typeface="Arial" panose="020B0604020202020204" pitchFamily="34" charset="0"/>
                <a:cs typeface="Arial" panose="020B0604020202020204" pitchFamily="34" charset="0"/>
              </a:rPr>
              <a:t>‘…is a combination of inner and outer strengths</a:t>
            </a:r>
          </a:p>
          <a:p>
            <a:pPr algn="ctr"/>
            <a:r>
              <a:rPr lang="en-US" sz="1200" dirty="0">
                <a:solidFill>
                  <a:schemeClr val="tx2">
                    <a:lumMod val="75000"/>
                  </a:schemeClr>
                </a:solidFill>
                <a:latin typeface="Arial" panose="020B0604020202020204" pitchFamily="34" charset="0"/>
                <a:cs typeface="Arial" panose="020B0604020202020204" pitchFamily="34" charset="0"/>
              </a:rPr>
              <a:t>- Resources Resilience Center</a:t>
            </a:r>
            <a:endParaRPr lang="en-GB" sz="1200" dirty="0">
              <a:solidFill>
                <a:schemeClr val="tx2">
                  <a:lumMod val="75000"/>
                </a:schemeClr>
              </a:solidFill>
              <a:latin typeface="Arial" panose="020B0604020202020204" pitchFamily="34" charset="0"/>
              <a:cs typeface="Arial" panose="020B0604020202020204" pitchFamily="34" charset="0"/>
            </a:endParaRPr>
          </a:p>
        </p:txBody>
      </p:sp>
      <p:sp>
        <p:nvSpPr>
          <p:cNvPr id="33" name="Oval Callout 32"/>
          <p:cNvSpPr/>
          <p:nvPr/>
        </p:nvSpPr>
        <p:spPr>
          <a:xfrm>
            <a:off x="6293193" y="1791361"/>
            <a:ext cx="4543493" cy="2397633"/>
          </a:xfrm>
          <a:prstGeom prst="wedgeEllipseCallo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‘…resilience is built in a relational context and having the ‘protective factor’ of an emotional available adult’</a:t>
            </a:r>
          </a:p>
          <a:p>
            <a:pPr algn="ctr"/>
            <a:r>
              <a:rPr lang="en-GB" sz="1800" b="1" dirty="0">
                <a:solidFill>
                  <a:schemeClr val="tx1"/>
                </a:solidFill>
                <a:latin typeface="Arial" panose="020B0604020202020204" pitchFamily="34" charset="0"/>
                <a:cs typeface="Arial" panose="020B0604020202020204" pitchFamily="34" charset="0"/>
              </a:rPr>
              <a:t> 	- </a:t>
            </a:r>
            <a:r>
              <a:rPr lang="en-US" sz="1400" b="1" dirty="0">
                <a:solidFill>
                  <a:schemeClr val="tx1"/>
                </a:solidFill>
                <a:latin typeface="Arial" panose="020B0604020202020204" pitchFamily="34" charset="0"/>
                <a:cs typeface="Arial" panose="020B0604020202020204" pitchFamily="34" charset="0"/>
              </a:rPr>
              <a:t>Margot Sunderland, TISUK</a:t>
            </a:r>
            <a:endParaRPr lang="en-GB" sz="1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4736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1486694" y="3897846"/>
            <a:ext cx="914501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Right Arrow 4"/>
          <p:cNvSpPr/>
          <p:nvPr/>
        </p:nvSpPr>
        <p:spPr>
          <a:xfrm>
            <a:off x="1486694" y="3700178"/>
            <a:ext cx="9145016" cy="3960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rot="10800000">
            <a:off x="1155526" y="365553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155526" y="2637706"/>
            <a:ext cx="9785628" cy="523220"/>
          </a:xfrm>
          <a:prstGeom prst="rect">
            <a:avLst/>
          </a:prstGeom>
          <a:noFill/>
        </p:spPr>
        <p:txBody>
          <a:bodyPr wrap="none" rtlCol="0">
            <a:spAutoFit/>
          </a:bodyPr>
          <a:lstStyle/>
          <a:p>
            <a:r>
              <a:rPr lang="en-US" sz="2800" dirty="0"/>
              <a:t>Wellness                     Stress                      Distress                      Illness </a:t>
            </a:r>
            <a:endParaRPr lang="en-GB" sz="2800" dirty="0"/>
          </a:p>
        </p:txBody>
      </p:sp>
      <p:sp>
        <p:nvSpPr>
          <p:cNvPr id="8" name="Right Arrow 7"/>
          <p:cNvSpPr/>
          <p:nvPr/>
        </p:nvSpPr>
        <p:spPr>
          <a:xfrm>
            <a:off x="3574926" y="3256162"/>
            <a:ext cx="978408" cy="484632"/>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4950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26854" y="1149148"/>
            <a:ext cx="5184576" cy="646331"/>
          </a:xfrm>
          <a:prstGeom prst="rect">
            <a:avLst/>
          </a:prstGeom>
          <a:noFill/>
        </p:spPr>
        <p:txBody>
          <a:bodyPr wrap="square" rtlCol="0">
            <a:spAutoFit/>
          </a:bodyPr>
          <a:lstStyle/>
          <a:p>
            <a:pPr algn="ctr"/>
            <a:r>
              <a:rPr lang="en-GB" sz="3600" b="1" dirty="0">
                <a:solidFill>
                  <a:schemeClr val="tx2">
                    <a:lumMod val="60000"/>
                    <a:lumOff val="40000"/>
                  </a:schemeClr>
                </a:solidFill>
              </a:rPr>
              <a:t>Fight Flight Freeze</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2958" y="1963107"/>
            <a:ext cx="3312368" cy="2859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070870" y="5157986"/>
            <a:ext cx="6092825" cy="707886"/>
          </a:xfrm>
          <a:prstGeom prst="rect">
            <a:avLst/>
          </a:prstGeom>
        </p:spPr>
        <p:txBody>
          <a:bodyPr>
            <a:spAutoFit/>
          </a:bodyPr>
          <a:lstStyle/>
          <a:p>
            <a:r>
              <a:rPr lang="en-GB" dirty="0">
                <a:hlinkClick r:id="rId3"/>
              </a:rPr>
              <a:t>Fight Flight Freeze – A Guide to Anxiety for Kids (youtube.com)</a:t>
            </a:r>
            <a:endParaRPr lang="en-GB" dirty="0"/>
          </a:p>
        </p:txBody>
      </p:sp>
      <p:sp>
        <p:nvSpPr>
          <p:cNvPr id="5" name="Rectangle 4"/>
          <p:cNvSpPr/>
          <p:nvPr/>
        </p:nvSpPr>
        <p:spPr>
          <a:xfrm>
            <a:off x="2998862" y="6022082"/>
            <a:ext cx="6092825" cy="707886"/>
          </a:xfrm>
          <a:prstGeom prst="rect">
            <a:avLst/>
          </a:prstGeom>
        </p:spPr>
        <p:txBody>
          <a:bodyPr>
            <a:spAutoFit/>
          </a:bodyPr>
          <a:lstStyle/>
          <a:p>
            <a:r>
              <a:rPr lang="en-GB" dirty="0">
                <a:hlinkClick r:id="rId4"/>
              </a:rPr>
              <a:t>Cambridgeshire County Council's video 'Why I am rude' - a poem about our perception of 'behaviour'.</a:t>
            </a:r>
            <a:endParaRPr lang="en-GB" dirty="0"/>
          </a:p>
        </p:txBody>
      </p:sp>
    </p:spTree>
    <p:extLst>
      <p:ext uri="{BB962C8B-B14F-4D97-AF65-F5344CB8AC3E}">
        <p14:creationId xmlns:p14="http://schemas.microsoft.com/office/powerpoint/2010/main" val="3454416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71414" y="549474"/>
            <a:ext cx="9433048" cy="2592288"/>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flipH="1">
            <a:off x="1270670" y="876122"/>
            <a:ext cx="9603353" cy="1938992"/>
          </a:xfrm>
          <a:prstGeom prst="rect">
            <a:avLst/>
          </a:prstGeom>
          <a:noFill/>
        </p:spPr>
        <p:txBody>
          <a:bodyPr wrap="square" rtlCol="0">
            <a:spAutoFit/>
          </a:bodyPr>
          <a:lstStyle/>
          <a:p>
            <a:r>
              <a:rPr lang="en-GB" sz="4000" dirty="0"/>
              <a:t>Understanding the Behaviour? / What is the behaviour communicating?/ What is happening physiologically in the body?</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157" y="3353641"/>
            <a:ext cx="5970129" cy="3255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383238" y="5446018"/>
            <a:ext cx="6092825" cy="707886"/>
          </a:xfrm>
          <a:prstGeom prst="rect">
            <a:avLst/>
          </a:prstGeom>
        </p:spPr>
        <p:txBody>
          <a:bodyPr>
            <a:spAutoFit/>
          </a:bodyPr>
          <a:lstStyle/>
          <a:p>
            <a:r>
              <a:rPr lang="en-GB" dirty="0">
                <a:hlinkClick r:id="rId4"/>
              </a:rPr>
              <a:t>What are the different parts of the brain and what do they do? | Cancer Research UK</a:t>
            </a:r>
            <a:endParaRPr lang="en-GB" dirty="0"/>
          </a:p>
        </p:txBody>
      </p:sp>
    </p:spTree>
    <p:extLst>
      <p:ext uri="{BB962C8B-B14F-4D97-AF65-F5344CB8AC3E}">
        <p14:creationId xmlns:p14="http://schemas.microsoft.com/office/powerpoint/2010/main" val="3484076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62958" y="909514"/>
            <a:ext cx="4464496" cy="1384995"/>
          </a:xfrm>
          <a:prstGeom prst="rect">
            <a:avLst/>
          </a:prstGeom>
          <a:noFill/>
        </p:spPr>
        <p:txBody>
          <a:bodyPr wrap="square" rtlCol="0">
            <a:spAutoFit/>
          </a:bodyPr>
          <a:lstStyle/>
          <a:p>
            <a:r>
              <a:rPr lang="en-GB" sz="3200" dirty="0"/>
              <a:t>How we support children mental health in school?</a:t>
            </a:r>
          </a:p>
          <a:p>
            <a:endParaRPr lang="en-GB" dirty="0"/>
          </a:p>
        </p:txBody>
      </p:sp>
      <p:sp>
        <p:nvSpPr>
          <p:cNvPr id="4" name="TextBox 3"/>
          <p:cNvSpPr txBox="1"/>
          <p:nvPr/>
        </p:nvSpPr>
        <p:spPr>
          <a:xfrm>
            <a:off x="1198662" y="2277263"/>
            <a:ext cx="9145016" cy="6463308"/>
          </a:xfrm>
          <a:prstGeom prst="rect">
            <a:avLst/>
          </a:prstGeom>
          <a:noFill/>
        </p:spPr>
        <p:txBody>
          <a:bodyPr wrap="square" rtlCol="0">
            <a:spAutoFit/>
          </a:bodyPr>
          <a:lstStyle/>
          <a:p>
            <a:pPr marL="342900" indent="-342900">
              <a:buFont typeface="Arial" panose="020B0604020202020204" pitchFamily="34" charset="0"/>
              <a:buChar char="•"/>
            </a:pPr>
            <a:r>
              <a:rPr lang="en-GB" sz="2400" dirty="0"/>
              <a:t>Build positive relationships of trust with the students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Create safe, positive and friendly environments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Allowing time to  process information and feelings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Learning about sensations in our bodies PSHE/PSED</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Learning about ourselves and developing self awareness and </a:t>
            </a:r>
            <a:r>
              <a:rPr lang="en-GB" sz="2400" dirty="0" err="1"/>
              <a:t>aself</a:t>
            </a:r>
            <a:r>
              <a:rPr lang="en-GB" sz="2400" dirty="0"/>
              <a:t> esteem (RSE)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Having fun!</a:t>
            </a:r>
          </a:p>
          <a:p>
            <a:pPr marL="342900" indent="-342900">
              <a:buFont typeface="Arial" panose="020B0604020202020204" pitchFamily="34" charset="0"/>
              <a:buChar char="•"/>
            </a:pPr>
            <a:endParaRPr lang="en-GB" sz="1800" dirty="0"/>
          </a:p>
          <a:p>
            <a:endParaRPr lang="en-GB" sz="1800" dirty="0"/>
          </a:p>
          <a:p>
            <a:endParaRPr lang="en-GB" sz="1800" dirty="0"/>
          </a:p>
          <a:p>
            <a:endParaRPr lang="en-GB" sz="1800" dirty="0"/>
          </a:p>
          <a:p>
            <a:endParaRPr lang="en-GB" sz="1800" dirty="0"/>
          </a:p>
          <a:p>
            <a:endParaRPr lang="en-GB" sz="1800" dirty="0"/>
          </a:p>
          <a:p>
            <a:endParaRPr lang="en-GB" sz="1800" dirty="0"/>
          </a:p>
        </p:txBody>
      </p:sp>
    </p:spTree>
    <p:extLst>
      <p:ext uri="{BB962C8B-B14F-4D97-AF65-F5344CB8AC3E}">
        <p14:creationId xmlns:p14="http://schemas.microsoft.com/office/powerpoint/2010/main" val="4004266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6734" y="1826452"/>
            <a:ext cx="6092825" cy="4154984"/>
          </a:xfrm>
          <a:prstGeom prst="rect">
            <a:avLst/>
          </a:prstGeom>
        </p:spPr>
        <p:txBody>
          <a:bodyPr>
            <a:spAutoFit/>
          </a:bodyPr>
          <a:lstStyle/>
          <a:p>
            <a:pPr marL="342900" indent="-342900">
              <a:buFont typeface="Arial" panose="020B0604020202020204" pitchFamily="34" charset="0"/>
              <a:buChar char="•"/>
            </a:pPr>
            <a:r>
              <a:rPr lang="en-GB" sz="2400" dirty="0"/>
              <a:t>Attune – validate – contain – sooth/regulate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Therapy input – OT/SALT support plans and equipment</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Zone of regulations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Individual learning plans related with their EHCP SEMH targets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Positive handling plans</a:t>
            </a:r>
          </a:p>
        </p:txBody>
      </p:sp>
      <p:sp>
        <p:nvSpPr>
          <p:cNvPr id="3" name="TextBox 2"/>
          <p:cNvSpPr txBox="1"/>
          <p:nvPr/>
        </p:nvSpPr>
        <p:spPr>
          <a:xfrm>
            <a:off x="3308970" y="549474"/>
            <a:ext cx="4464496" cy="1384995"/>
          </a:xfrm>
          <a:prstGeom prst="rect">
            <a:avLst/>
          </a:prstGeom>
          <a:noFill/>
        </p:spPr>
        <p:txBody>
          <a:bodyPr wrap="square" rtlCol="0">
            <a:spAutoFit/>
          </a:bodyPr>
          <a:lstStyle/>
          <a:p>
            <a:r>
              <a:rPr lang="en-GB" sz="3200" dirty="0"/>
              <a:t>How we support children mental health in school?</a:t>
            </a:r>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3438" y="2205658"/>
            <a:ext cx="3528392"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3173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9083" y="367754"/>
            <a:ext cx="4365435" cy="2646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45" name="Group 44">
            <a:extLst>
              <a:ext uri="{FF2B5EF4-FFF2-40B4-BE49-F238E27FC236}">
                <a16:creationId xmlns:a16="http://schemas.microsoft.com/office/drawing/2014/main" id="{D0629BFE-EB39-8A4A-AF6D-B4D45C1BD55A}"/>
              </a:ext>
            </a:extLst>
          </p:cNvPr>
          <p:cNvGrpSpPr/>
          <p:nvPr/>
        </p:nvGrpSpPr>
        <p:grpSpPr>
          <a:xfrm rot="5400000">
            <a:off x="7192525" y="947934"/>
            <a:ext cx="4592245" cy="4135971"/>
            <a:chOff x="5822190" y="945713"/>
            <a:chExt cx="5847736" cy="4820902"/>
          </a:xfrm>
        </p:grpSpPr>
        <p:sp>
          <p:nvSpPr>
            <p:cNvPr id="46"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8"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9" name="Oval 48">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0" name="Oval 49">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 name="Diamond 50">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Diamond 51">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6" name="Group 15">
            <a:extLst>
              <a:ext uri="{FF2B5EF4-FFF2-40B4-BE49-F238E27FC236}">
                <a16:creationId xmlns:a16="http://schemas.microsoft.com/office/drawing/2014/main" id="{D0629BFE-EB39-8A4A-AF6D-B4D45C1BD55A}"/>
              </a:ext>
            </a:extLst>
          </p:cNvPr>
          <p:cNvGrpSpPr/>
          <p:nvPr/>
        </p:nvGrpSpPr>
        <p:grpSpPr>
          <a:xfrm rot="9582767">
            <a:off x="-2455888" y="1996085"/>
            <a:ext cx="4911776" cy="4314333"/>
            <a:chOff x="5822190" y="945713"/>
            <a:chExt cx="5847736" cy="4820902"/>
          </a:xfrm>
        </p:grpSpPr>
        <p:sp>
          <p:nvSpPr>
            <p:cNvPr id="5"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3"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Oval 5">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Diamond 13">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Diamond 18">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22" name="Title 1"/>
          <p:cNvSpPr txBox="1">
            <a:spLocks/>
          </p:cNvSpPr>
          <p:nvPr/>
        </p:nvSpPr>
        <p:spPr>
          <a:xfrm>
            <a:off x="8615088" y="2594829"/>
            <a:ext cx="3024336" cy="1143000"/>
          </a:xfrm>
          <a:prstGeom prst="rect">
            <a:avLst/>
          </a:prstGeom>
        </p:spPr>
        <p:txBody>
          <a:bodyPr/>
          <a:lstStyle>
            <a:lvl1pPr algn="ctr" defTabSz="1007852" rtl="0" eaLnBrk="1" latinLnBrk="0" hangingPunct="1">
              <a:spcBef>
                <a:spcPct val="0"/>
              </a:spcBef>
              <a:buNone/>
              <a:defRPr sz="4800" kern="1200">
                <a:solidFill>
                  <a:schemeClr val="tx1"/>
                </a:solidFill>
                <a:latin typeface="+mj-lt"/>
                <a:ea typeface="+mj-ea"/>
                <a:cs typeface="+mj-cs"/>
              </a:defRPr>
            </a:lvl1pPr>
          </a:lstStyle>
          <a:p>
            <a:pPr algn="r"/>
            <a:endParaRPr lang="en-GB" b="1" dirty="0">
              <a:solidFill>
                <a:schemeClr val="bg1"/>
              </a:solidFill>
            </a:endParaRPr>
          </a:p>
        </p:txBody>
      </p:sp>
      <p:grpSp>
        <p:nvGrpSpPr>
          <p:cNvPr id="37" name="Group 36">
            <a:extLst>
              <a:ext uri="{FF2B5EF4-FFF2-40B4-BE49-F238E27FC236}">
                <a16:creationId xmlns:a16="http://schemas.microsoft.com/office/drawing/2014/main" id="{D0629BFE-EB39-8A4A-AF6D-B4D45C1BD55A}"/>
              </a:ext>
            </a:extLst>
          </p:cNvPr>
          <p:cNvGrpSpPr/>
          <p:nvPr/>
        </p:nvGrpSpPr>
        <p:grpSpPr>
          <a:xfrm>
            <a:off x="4204527" y="3301460"/>
            <a:ext cx="5231377" cy="4314333"/>
            <a:chOff x="5822190" y="945713"/>
            <a:chExt cx="5847736" cy="4820902"/>
          </a:xfrm>
        </p:grpSpPr>
        <p:sp>
          <p:nvSpPr>
            <p:cNvPr id="38"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9"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0"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1" name="Oval 40">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Diamond 42">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4" name="Diamond 43">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pic>
        <p:nvPicPr>
          <p:cNvPr id="32" name="Picture 31"/>
          <p:cNvPicPr/>
          <p:nvPr/>
        </p:nvPicPr>
        <p:blipFill>
          <a:blip r:embed="rId4"/>
          <a:stretch>
            <a:fillRect/>
          </a:stretch>
        </p:blipFill>
        <p:spPr>
          <a:xfrm>
            <a:off x="155832" y="3135201"/>
            <a:ext cx="4574132" cy="3450493"/>
          </a:xfrm>
          <a:prstGeom prst="rect">
            <a:avLst/>
          </a:prstGeom>
        </p:spPr>
      </p:pic>
      <p:pic>
        <p:nvPicPr>
          <p:cNvPr id="36" name="Picture 35"/>
          <p:cNvPicPr/>
          <p:nvPr/>
        </p:nvPicPr>
        <p:blipFill>
          <a:blip r:embed="rId5"/>
          <a:stretch>
            <a:fillRect/>
          </a:stretch>
        </p:blipFill>
        <p:spPr>
          <a:xfrm>
            <a:off x="2005368" y="1179362"/>
            <a:ext cx="3621478" cy="2694875"/>
          </a:xfrm>
          <a:prstGeom prst="rect">
            <a:avLst/>
          </a:prstGeom>
        </p:spPr>
      </p:pic>
      <p:pic>
        <p:nvPicPr>
          <p:cNvPr id="2" name="Picture 1"/>
          <p:cNvPicPr>
            <a:picLocks noChangeAspect="1"/>
          </p:cNvPicPr>
          <p:nvPr/>
        </p:nvPicPr>
        <p:blipFill>
          <a:blip r:embed="rId6"/>
          <a:stretch>
            <a:fillRect/>
          </a:stretch>
        </p:blipFill>
        <p:spPr>
          <a:xfrm>
            <a:off x="6772887" y="3604696"/>
            <a:ext cx="2857665" cy="1952170"/>
          </a:xfrm>
          <a:prstGeom prst="rect">
            <a:avLst/>
          </a:prstGeom>
        </p:spPr>
      </p:pic>
      <p:sp>
        <p:nvSpPr>
          <p:cNvPr id="3" name="TextBox 2"/>
          <p:cNvSpPr txBox="1"/>
          <p:nvPr/>
        </p:nvSpPr>
        <p:spPr>
          <a:xfrm>
            <a:off x="1918742" y="477466"/>
            <a:ext cx="3998139" cy="400110"/>
          </a:xfrm>
          <a:prstGeom prst="rect">
            <a:avLst/>
          </a:prstGeom>
          <a:noFill/>
        </p:spPr>
        <p:txBody>
          <a:bodyPr wrap="square" rtlCol="0">
            <a:spAutoFit/>
          </a:bodyPr>
          <a:lstStyle/>
          <a:p>
            <a:r>
              <a:rPr lang="en-GB" dirty="0"/>
              <a:t>Play and art-based activities</a:t>
            </a:r>
          </a:p>
        </p:txBody>
      </p:sp>
    </p:spTree>
    <p:extLst>
      <p:ext uri="{BB962C8B-B14F-4D97-AF65-F5344CB8AC3E}">
        <p14:creationId xmlns:p14="http://schemas.microsoft.com/office/powerpoint/2010/main" val="878981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D0629BFE-EB39-8A4A-AF6D-B4D45C1BD55A}"/>
              </a:ext>
            </a:extLst>
          </p:cNvPr>
          <p:cNvGrpSpPr/>
          <p:nvPr/>
        </p:nvGrpSpPr>
        <p:grpSpPr>
          <a:xfrm rot="5400000">
            <a:off x="7192525" y="947934"/>
            <a:ext cx="4592245" cy="4135971"/>
            <a:chOff x="5822190" y="945713"/>
            <a:chExt cx="5847736" cy="4820902"/>
          </a:xfrm>
        </p:grpSpPr>
        <p:sp>
          <p:nvSpPr>
            <p:cNvPr id="46"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8"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9" name="Oval 48">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0" name="Oval 49">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 name="Diamond 50">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Diamond 51">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6" name="Group 15">
            <a:extLst>
              <a:ext uri="{FF2B5EF4-FFF2-40B4-BE49-F238E27FC236}">
                <a16:creationId xmlns:a16="http://schemas.microsoft.com/office/drawing/2014/main" id="{D0629BFE-EB39-8A4A-AF6D-B4D45C1BD55A}"/>
              </a:ext>
            </a:extLst>
          </p:cNvPr>
          <p:cNvGrpSpPr/>
          <p:nvPr/>
        </p:nvGrpSpPr>
        <p:grpSpPr>
          <a:xfrm rot="9582767">
            <a:off x="-2455888" y="1996085"/>
            <a:ext cx="4911776" cy="4314333"/>
            <a:chOff x="5822190" y="945713"/>
            <a:chExt cx="5847736" cy="4820902"/>
          </a:xfrm>
        </p:grpSpPr>
        <p:sp>
          <p:nvSpPr>
            <p:cNvPr id="5"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3"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Oval 5">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Diamond 13">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Diamond 18">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22" name="Title 1"/>
          <p:cNvSpPr txBox="1">
            <a:spLocks/>
          </p:cNvSpPr>
          <p:nvPr/>
        </p:nvSpPr>
        <p:spPr>
          <a:xfrm>
            <a:off x="8615088" y="2594829"/>
            <a:ext cx="3024336" cy="1143000"/>
          </a:xfrm>
          <a:prstGeom prst="rect">
            <a:avLst/>
          </a:prstGeom>
        </p:spPr>
        <p:txBody>
          <a:bodyPr/>
          <a:lstStyle>
            <a:lvl1pPr algn="ctr" defTabSz="1007852" rtl="0" eaLnBrk="1" latinLnBrk="0" hangingPunct="1">
              <a:spcBef>
                <a:spcPct val="0"/>
              </a:spcBef>
              <a:buNone/>
              <a:defRPr sz="4800" kern="1200">
                <a:solidFill>
                  <a:schemeClr val="tx1"/>
                </a:solidFill>
                <a:latin typeface="+mj-lt"/>
                <a:ea typeface="+mj-ea"/>
                <a:cs typeface="+mj-cs"/>
              </a:defRPr>
            </a:lvl1pPr>
          </a:lstStyle>
          <a:p>
            <a:pPr algn="r"/>
            <a:endParaRPr lang="en-GB" b="1" dirty="0">
              <a:solidFill>
                <a:schemeClr val="bg1"/>
              </a:solidFill>
            </a:endParaRPr>
          </a:p>
        </p:txBody>
      </p:sp>
      <p:grpSp>
        <p:nvGrpSpPr>
          <p:cNvPr id="37" name="Group 36">
            <a:extLst>
              <a:ext uri="{FF2B5EF4-FFF2-40B4-BE49-F238E27FC236}">
                <a16:creationId xmlns:a16="http://schemas.microsoft.com/office/drawing/2014/main" id="{D0629BFE-EB39-8A4A-AF6D-B4D45C1BD55A}"/>
              </a:ext>
            </a:extLst>
          </p:cNvPr>
          <p:cNvGrpSpPr/>
          <p:nvPr/>
        </p:nvGrpSpPr>
        <p:grpSpPr>
          <a:xfrm>
            <a:off x="4222998" y="3369024"/>
            <a:ext cx="5231377" cy="4314333"/>
            <a:chOff x="5822190" y="945713"/>
            <a:chExt cx="5847736" cy="4820902"/>
          </a:xfrm>
        </p:grpSpPr>
        <p:sp>
          <p:nvSpPr>
            <p:cNvPr id="38"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9"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0"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1" name="Oval 40">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Diamond 42">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4" name="Diamond 43">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pic>
        <p:nvPicPr>
          <p:cNvPr id="30" name="Picture 29"/>
          <p:cNvPicPr/>
          <p:nvPr/>
        </p:nvPicPr>
        <p:blipFill>
          <a:blip r:embed="rId3"/>
          <a:stretch>
            <a:fillRect/>
          </a:stretch>
        </p:blipFill>
        <p:spPr>
          <a:xfrm>
            <a:off x="4222998" y="188959"/>
            <a:ext cx="4261895" cy="2946456"/>
          </a:xfrm>
          <a:prstGeom prst="rect">
            <a:avLst/>
          </a:prstGeom>
        </p:spPr>
      </p:pic>
      <p:pic>
        <p:nvPicPr>
          <p:cNvPr id="33" name="Picture 32"/>
          <p:cNvPicPr/>
          <p:nvPr/>
        </p:nvPicPr>
        <p:blipFill>
          <a:blip r:embed="rId4"/>
          <a:stretch>
            <a:fillRect/>
          </a:stretch>
        </p:blipFill>
        <p:spPr>
          <a:xfrm>
            <a:off x="8797403" y="3135415"/>
            <a:ext cx="3243493" cy="2358367"/>
          </a:xfrm>
          <a:prstGeom prst="rect">
            <a:avLst/>
          </a:prstGeom>
        </p:spPr>
      </p:pic>
      <p:pic>
        <p:nvPicPr>
          <p:cNvPr id="34" name="Picture 33"/>
          <p:cNvPicPr/>
          <p:nvPr/>
        </p:nvPicPr>
        <p:blipFill>
          <a:blip r:embed="rId5"/>
          <a:stretch>
            <a:fillRect/>
          </a:stretch>
        </p:blipFill>
        <p:spPr>
          <a:xfrm>
            <a:off x="234550" y="3196304"/>
            <a:ext cx="4455431" cy="2955995"/>
          </a:xfrm>
          <a:prstGeom prst="rect">
            <a:avLst/>
          </a:prstGeom>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63685" y="3737829"/>
            <a:ext cx="3155955" cy="265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94664" y="489331"/>
            <a:ext cx="3998139" cy="400110"/>
          </a:xfrm>
          <a:prstGeom prst="rect">
            <a:avLst/>
          </a:prstGeom>
          <a:noFill/>
        </p:spPr>
        <p:txBody>
          <a:bodyPr wrap="square" rtlCol="0">
            <a:spAutoFit/>
          </a:bodyPr>
          <a:lstStyle/>
          <a:p>
            <a:r>
              <a:rPr lang="en-GB" dirty="0"/>
              <a:t>Play and art-based activities</a:t>
            </a:r>
          </a:p>
        </p:txBody>
      </p:sp>
    </p:spTree>
    <p:extLst>
      <p:ext uri="{BB962C8B-B14F-4D97-AF65-F5344CB8AC3E}">
        <p14:creationId xmlns:p14="http://schemas.microsoft.com/office/powerpoint/2010/main" val="4222129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82838" y="909514"/>
            <a:ext cx="5616624" cy="954107"/>
          </a:xfrm>
          <a:prstGeom prst="rect">
            <a:avLst/>
          </a:prstGeom>
          <a:noFill/>
        </p:spPr>
        <p:txBody>
          <a:bodyPr wrap="square" rtlCol="0">
            <a:spAutoFit/>
          </a:bodyPr>
          <a:lstStyle/>
          <a:p>
            <a:r>
              <a:rPr lang="en-GB" sz="2800" dirty="0"/>
              <a:t>How can you support your child’s mental health at home?</a:t>
            </a:r>
          </a:p>
        </p:txBody>
      </p:sp>
      <p:pic>
        <p:nvPicPr>
          <p:cNvPr id="4" name="Picture 3"/>
          <p:cNvPicPr>
            <a:picLocks noChangeAspect="1"/>
          </p:cNvPicPr>
          <p:nvPr/>
        </p:nvPicPr>
        <p:blipFill>
          <a:blip r:embed="rId2"/>
          <a:stretch>
            <a:fillRect/>
          </a:stretch>
        </p:blipFill>
        <p:spPr>
          <a:xfrm>
            <a:off x="3290093" y="2781722"/>
            <a:ext cx="4602113" cy="3414471"/>
          </a:xfrm>
          <a:prstGeom prst="rect">
            <a:avLst/>
          </a:prstGeom>
        </p:spPr>
      </p:pic>
    </p:spTree>
    <p:extLst>
      <p:ext uri="{BB962C8B-B14F-4D97-AF65-F5344CB8AC3E}">
        <p14:creationId xmlns:p14="http://schemas.microsoft.com/office/powerpoint/2010/main" val="1148988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90950" y="261442"/>
            <a:ext cx="4464496" cy="1569660"/>
          </a:xfrm>
          <a:prstGeom prst="rect">
            <a:avLst/>
          </a:prstGeom>
          <a:noFill/>
        </p:spPr>
        <p:txBody>
          <a:bodyPr wrap="square" rtlCol="0">
            <a:spAutoFit/>
          </a:bodyPr>
          <a:lstStyle/>
          <a:p>
            <a:r>
              <a:rPr lang="en-GB" sz="3200" dirty="0"/>
              <a:t>How do you support children’s mental health at home?</a:t>
            </a:r>
            <a:endParaRPr lang="en-GB" dirty="0"/>
          </a:p>
        </p:txBody>
      </p:sp>
      <p:pic>
        <p:nvPicPr>
          <p:cNvPr id="2" name="Picture 1"/>
          <p:cNvPicPr>
            <a:picLocks noChangeAspect="1"/>
          </p:cNvPicPr>
          <p:nvPr/>
        </p:nvPicPr>
        <p:blipFill>
          <a:blip r:embed="rId2"/>
          <a:stretch>
            <a:fillRect/>
          </a:stretch>
        </p:blipFill>
        <p:spPr>
          <a:xfrm>
            <a:off x="2563610" y="1831103"/>
            <a:ext cx="6123883" cy="4784098"/>
          </a:xfrm>
          <a:prstGeom prst="rect">
            <a:avLst/>
          </a:prstGeom>
        </p:spPr>
      </p:pic>
    </p:spTree>
    <p:extLst>
      <p:ext uri="{BB962C8B-B14F-4D97-AF65-F5344CB8AC3E}">
        <p14:creationId xmlns:p14="http://schemas.microsoft.com/office/powerpoint/2010/main" val="2312531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D0629BFE-EB39-8A4A-AF6D-B4D45C1BD55A}"/>
              </a:ext>
            </a:extLst>
          </p:cNvPr>
          <p:cNvGrpSpPr/>
          <p:nvPr/>
        </p:nvGrpSpPr>
        <p:grpSpPr>
          <a:xfrm rot="5400000">
            <a:off x="6562116" y="1578341"/>
            <a:ext cx="5853059" cy="4135971"/>
            <a:chOff x="5822190" y="945713"/>
            <a:chExt cx="5847736" cy="4820902"/>
          </a:xfrm>
        </p:grpSpPr>
        <p:sp>
          <p:nvSpPr>
            <p:cNvPr id="46" name="Triangle 4">
              <a:extLst>
                <a:ext uri="{FF2B5EF4-FFF2-40B4-BE49-F238E27FC236}">
                  <a16:creationId xmlns:a16="http://schemas.microsoft.com/office/drawing/2014/main" id="{98B03B0D-DC0A-674E-BDF4-E0AE6F60DAE5}"/>
                </a:ext>
              </a:extLst>
            </p:cNvPr>
            <p:cNvSpPr/>
            <p:nvPr/>
          </p:nvSpPr>
          <p:spPr>
            <a:xfrm rot="20205920">
              <a:off x="6568739" y="137082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Triangle 11">
              <a:extLst>
                <a:ext uri="{FF2B5EF4-FFF2-40B4-BE49-F238E27FC236}">
                  <a16:creationId xmlns:a16="http://schemas.microsoft.com/office/drawing/2014/main" id="{09B2AD2B-5015-824D-BDAF-BA1EE4FA1068}"/>
                </a:ext>
              </a:extLst>
            </p:cNvPr>
            <p:cNvSpPr/>
            <p:nvPr/>
          </p:nvSpPr>
          <p:spPr>
            <a:xfrm rot="2421863">
              <a:off x="6818915" y="5040316"/>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8" name="Triangle 12">
              <a:extLst>
                <a:ext uri="{FF2B5EF4-FFF2-40B4-BE49-F238E27FC236}">
                  <a16:creationId xmlns:a16="http://schemas.microsoft.com/office/drawing/2014/main" id="{E4C3AE53-90B8-0942-9473-6B2743624E89}"/>
                </a:ext>
              </a:extLst>
            </p:cNvPr>
            <p:cNvSpPr/>
            <p:nvPr/>
          </p:nvSpPr>
          <p:spPr>
            <a:xfrm rot="19667147">
              <a:off x="11419338" y="4354781"/>
              <a:ext cx="250588" cy="216024"/>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9" name="Oval 48">
              <a:extLst>
                <a:ext uri="{FF2B5EF4-FFF2-40B4-BE49-F238E27FC236}">
                  <a16:creationId xmlns:a16="http://schemas.microsoft.com/office/drawing/2014/main" id="{10F7EA30-8465-F647-91B0-4782505CCF8D}"/>
                </a:ext>
              </a:extLst>
            </p:cNvPr>
            <p:cNvSpPr/>
            <p:nvPr/>
          </p:nvSpPr>
          <p:spPr>
            <a:xfrm>
              <a:off x="5822190" y="945713"/>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0" name="Oval 49">
              <a:extLst>
                <a:ext uri="{FF2B5EF4-FFF2-40B4-BE49-F238E27FC236}">
                  <a16:creationId xmlns:a16="http://schemas.microsoft.com/office/drawing/2014/main" id="{6D83C5E2-7933-F44E-A14B-22D95AD2FB37}"/>
                </a:ext>
              </a:extLst>
            </p:cNvPr>
            <p:cNvSpPr/>
            <p:nvPr/>
          </p:nvSpPr>
          <p:spPr>
            <a:xfrm>
              <a:off x="5983288" y="5550591"/>
              <a:ext cx="216024" cy="216024"/>
            </a:xfrm>
            <a:prstGeom prst="ellipse">
              <a:avLst/>
            </a:prstGeom>
            <a:noFill/>
            <a:ln>
              <a:solidFill>
                <a:srgbClr val="2973B8">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 name="Diamond 50">
              <a:extLst>
                <a:ext uri="{FF2B5EF4-FFF2-40B4-BE49-F238E27FC236}">
                  <a16:creationId xmlns:a16="http://schemas.microsoft.com/office/drawing/2014/main" id="{569A2E46-7301-D84E-A9ED-99C2B3BD1041}"/>
                </a:ext>
              </a:extLst>
            </p:cNvPr>
            <p:cNvSpPr/>
            <p:nvPr/>
          </p:nvSpPr>
          <p:spPr>
            <a:xfrm>
              <a:off x="7448261" y="945713"/>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Diamond 51">
              <a:extLst>
                <a:ext uri="{FF2B5EF4-FFF2-40B4-BE49-F238E27FC236}">
                  <a16:creationId xmlns:a16="http://schemas.microsoft.com/office/drawing/2014/main" id="{916C650E-A486-F64C-A234-DB2E947F7E05}"/>
                </a:ext>
              </a:extLst>
            </p:cNvPr>
            <p:cNvSpPr/>
            <p:nvPr/>
          </p:nvSpPr>
          <p:spPr>
            <a:xfrm>
              <a:off x="11062094" y="5373215"/>
              <a:ext cx="288032" cy="288032"/>
            </a:xfrm>
            <a:prstGeom prst="diamond">
              <a:avLst/>
            </a:prstGeom>
            <a:noFill/>
            <a:ln>
              <a:solidFill>
                <a:srgbClr val="F5A035">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22" name="Title 1"/>
          <p:cNvSpPr txBox="1">
            <a:spLocks/>
          </p:cNvSpPr>
          <p:nvPr/>
        </p:nvSpPr>
        <p:spPr>
          <a:xfrm>
            <a:off x="8615088" y="2594829"/>
            <a:ext cx="3024336" cy="1143000"/>
          </a:xfrm>
          <a:prstGeom prst="rect">
            <a:avLst/>
          </a:prstGeom>
        </p:spPr>
        <p:txBody>
          <a:bodyPr/>
          <a:lstStyle>
            <a:lvl1pPr algn="ctr" defTabSz="1007852" rtl="0" eaLnBrk="1" latinLnBrk="0" hangingPunct="1">
              <a:spcBef>
                <a:spcPct val="0"/>
              </a:spcBef>
              <a:buNone/>
              <a:defRPr sz="4800" kern="1200">
                <a:solidFill>
                  <a:schemeClr val="tx1"/>
                </a:solidFill>
                <a:latin typeface="+mj-lt"/>
                <a:ea typeface="+mj-ea"/>
                <a:cs typeface="+mj-cs"/>
              </a:defRPr>
            </a:lvl1pPr>
          </a:lstStyle>
          <a:p>
            <a:pPr algn="r"/>
            <a:endParaRPr lang="en-GB" b="1" dirty="0">
              <a:solidFill>
                <a:schemeClr val="bg1"/>
              </a:solidFill>
            </a:endParaRPr>
          </a:p>
        </p:txBody>
      </p:sp>
      <p:sp>
        <p:nvSpPr>
          <p:cNvPr id="31" name="Content Placeholder 2"/>
          <p:cNvSpPr txBox="1">
            <a:spLocks/>
          </p:cNvSpPr>
          <p:nvPr/>
        </p:nvSpPr>
        <p:spPr>
          <a:xfrm>
            <a:off x="216199" y="2041668"/>
            <a:ext cx="10759086" cy="4392488"/>
          </a:xfrm>
          <a:prstGeom prst="rect">
            <a:avLst/>
          </a:prstGeom>
        </p:spPr>
        <p:txBody>
          <a:bodyPr>
            <a:normAutofit/>
          </a:bodyPr>
          <a:lstStyle>
            <a:lvl1pPr marL="377944" indent="-377944" algn="l" defTabSz="1007852"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18879" indent="-314954" algn="l" defTabSz="100785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59815" indent="-251963" algn="l" defTabSz="1007852"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6374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67666"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71592"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75518"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79444"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83370" indent="-251963" algn="l" defTabSz="100785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a:lstStyle>
          <a:p>
            <a:pPr algn="just">
              <a:spcAft>
                <a:spcPts val="600"/>
              </a:spcAft>
              <a:buClr>
                <a:srgbClr val="F5A035"/>
              </a:buClr>
              <a:buSzPct val="85000"/>
              <a:buFont typeface="Courier New" panose="02070309020205020404" pitchFamily="49" charset="0"/>
              <a:buChar char="o"/>
              <a:defRPr/>
            </a:pPr>
            <a:r>
              <a:rPr lang="en-GB" sz="2400" b="1" dirty="0">
                <a:solidFill>
                  <a:srgbClr val="FF0000"/>
                </a:solidFill>
                <a:latin typeface="Arial" panose="020B0604020202020204" pitchFamily="34" charset="0"/>
                <a:cs typeface="Arial" panose="020B0604020202020204" pitchFamily="34" charset="0"/>
              </a:rPr>
              <a:t>Repeated positive, shared relational experiences can help healthy development of neuronal pathways in the brain related to shaping the stress regulation systems </a:t>
            </a:r>
            <a:r>
              <a:rPr lang="en-GB" sz="2400" b="1" dirty="0">
                <a:solidFill>
                  <a:srgbClr val="FF0000"/>
                </a:solidFill>
                <a:latin typeface="Arial" panose="020B0604020202020204" pitchFamily="34" charset="0"/>
                <a:cs typeface="Arial" panose="020B0604020202020204" pitchFamily="34" charset="0"/>
                <a:sym typeface="Wingdings" pitchFamily="2" charset="2"/>
              </a:rPr>
              <a:t> reduced fight, flight and freeze responses  increase ‘window of tolerance’ or ability to manage stress/frustration  builds resilience and inner resources over time </a:t>
            </a:r>
          </a:p>
          <a:p>
            <a:pPr algn="just">
              <a:spcAft>
                <a:spcPts val="600"/>
              </a:spcAft>
              <a:buClr>
                <a:srgbClr val="F5A035"/>
              </a:buClr>
              <a:buSzPct val="85000"/>
              <a:buFont typeface="Courier New" panose="02070309020205020404" pitchFamily="49" charset="0"/>
              <a:buChar char="o"/>
              <a:defRPr/>
            </a:pPr>
            <a:endParaRPr lang="en-GB" sz="2400" dirty="0">
              <a:solidFill>
                <a:schemeClr val="accent1"/>
              </a:solidFill>
              <a:latin typeface="Arial" panose="020B0604020202020204" pitchFamily="34" charset="0"/>
              <a:cs typeface="Arial" panose="020B0604020202020204" pitchFamily="34" charset="0"/>
              <a:sym typeface="Wingdings" pitchFamily="2" charset="2"/>
            </a:endParaRPr>
          </a:p>
          <a:p>
            <a:pPr algn="just">
              <a:spcAft>
                <a:spcPts val="600"/>
              </a:spcAft>
              <a:buClr>
                <a:srgbClr val="F5A035"/>
              </a:buClr>
              <a:buSzPct val="85000"/>
              <a:buFont typeface="Courier New" panose="02070309020205020404" pitchFamily="49" charset="0"/>
              <a:buChar char="o"/>
              <a:defRPr/>
            </a:pPr>
            <a:r>
              <a:rPr lang="en-US" sz="2400" dirty="0">
                <a:solidFill>
                  <a:schemeClr val="accent1"/>
                </a:solidFill>
                <a:latin typeface="Arial" panose="020B0604020202020204" pitchFamily="34" charset="0"/>
                <a:cs typeface="Arial" panose="020B0604020202020204" pitchFamily="34" charset="0"/>
              </a:rPr>
              <a:t>Repeated experiences of co-regulation from the adult needs to happen before a child can move into self-regulation &gt; able to use strengthened  inner resources to help develop emotional regulation &gt; so more able to be in relationship and start to </a:t>
            </a:r>
            <a:r>
              <a:rPr lang="en-US" sz="2400" b="1" dirty="0">
                <a:solidFill>
                  <a:schemeClr val="accent1"/>
                </a:solidFill>
                <a:latin typeface="Arial" panose="020B0604020202020204" pitchFamily="34" charset="0"/>
                <a:cs typeface="Arial" panose="020B0604020202020204" pitchFamily="34" charset="0"/>
              </a:rPr>
              <a:t>learn</a:t>
            </a:r>
          </a:p>
          <a:p>
            <a:pPr algn="just">
              <a:spcAft>
                <a:spcPts val="600"/>
              </a:spcAft>
              <a:buClr>
                <a:srgbClr val="F5A035"/>
              </a:buClr>
              <a:buSzPct val="85000"/>
              <a:buFont typeface="Courier New" panose="02070309020205020404" pitchFamily="49" charset="0"/>
              <a:buChar char="o"/>
              <a:defRPr/>
            </a:pPr>
            <a:endParaRPr lang="en-US" sz="28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defRPr/>
            </a:pPr>
            <a:endParaRPr lang="en-US" sz="28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US" sz="28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US" sz="2000" dirty="0">
              <a:solidFill>
                <a:schemeClr val="accent1"/>
              </a:solidFill>
              <a:latin typeface="Arial" panose="020B0604020202020204" pitchFamily="34" charset="0"/>
              <a:cs typeface="Arial" panose="020B0604020202020204" pitchFamily="34" charset="0"/>
            </a:endParaRPr>
          </a:p>
          <a:p>
            <a:pPr algn="just">
              <a:spcAft>
                <a:spcPts val="600"/>
              </a:spcAft>
              <a:buClr>
                <a:srgbClr val="F5A035"/>
              </a:buClr>
              <a:buSzPct val="85000"/>
              <a:buFont typeface="Courier New" panose="02070309020205020404" pitchFamily="49" charset="0"/>
              <a:buChar char="o"/>
            </a:pPr>
            <a:endParaRPr lang="en-GB" sz="2400" dirty="0">
              <a:solidFill>
                <a:srgbClr val="2973B8"/>
              </a:solidFill>
              <a:latin typeface="Arial" panose="020B0604020202020204" pitchFamily="34" charset="0"/>
              <a:cs typeface="Arial" panose="020B0604020202020204" pitchFamily="34" charset="0"/>
            </a:endParaRPr>
          </a:p>
        </p:txBody>
      </p:sp>
      <p:sp>
        <p:nvSpPr>
          <p:cNvPr id="2" name="TextBox 1"/>
          <p:cNvSpPr txBox="1"/>
          <p:nvPr/>
        </p:nvSpPr>
        <p:spPr>
          <a:xfrm>
            <a:off x="4655046" y="1097263"/>
            <a:ext cx="2878352" cy="646331"/>
          </a:xfrm>
          <a:prstGeom prst="rect">
            <a:avLst/>
          </a:prstGeom>
          <a:noFill/>
        </p:spPr>
        <p:txBody>
          <a:bodyPr wrap="none" rtlCol="0">
            <a:spAutoFit/>
          </a:bodyPr>
          <a:lstStyle/>
          <a:p>
            <a:r>
              <a:rPr lang="en-US" sz="3600" dirty="0"/>
              <a:t>To summarize </a:t>
            </a:r>
            <a:endParaRPr lang="en-GB" sz="3600" dirty="0"/>
          </a:p>
        </p:txBody>
      </p:sp>
    </p:spTree>
    <p:extLst>
      <p:ext uri="{BB962C8B-B14F-4D97-AF65-F5344CB8AC3E}">
        <p14:creationId xmlns:p14="http://schemas.microsoft.com/office/powerpoint/2010/main" val="3394091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566" y="477464"/>
            <a:ext cx="8414969" cy="6211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037567" y="1701602"/>
            <a:ext cx="3191222" cy="2585323"/>
          </a:xfrm>
          <a:prstGeom prst="rect">
            <a:avLst/>
          </a:prstGeom>
        </p:spPr>
        <p:txBody>
          <a:bodyPr wrap="square">
            <a:spAutoFit/>
          </a:bodyPr>
          <a:lstStyle/>
          <a:p>
            <a:pPr lvl="0" fontAlgn="t"/>
            <a:r>
              <a:rPr lang="en-US" sz="1800" dirty="0">
                <a:solidFill>
                  <a:srgbClr val="1B1B1B"/>
                </a:solidFill>
                <a:latin typeface="Open Sans"/>
              </a:rPr>
              <a:t>They help people take care of their mental health and wellbeing. </a:t>
            </a:r>
          </a:p>
          <a:p>
            <a:pPr lvl="0" fontAlgn="t"/>
            <a:endParaRPr lang="en-US" sz="1800" dirty="0">
              <a:solidFill>
                <a:srgbClr val="1B1B1B"/>
              </a:solidFill>
              <a:latin typeface="Open Sans"/>
            </a:endParaRPr>
          </a:p>
          <a:p>
            <a:pPr lvl="0" fontAlgn="t"/>
            <a:r>
              <a:rPr lang="en-US" sz="1800" dirty="0">
                <a:solidFill>
                  <a:srgbClr val="1B1B1B"/>
                </a:solidFill>
                <a:latin typeface="Open Sans"/>
              </a:rPr>
              <a:t>Regularly practicing the 5 Ways is beneficial for everyone – whether you have a mental health problem or not.</a:t>
            </a:r>
          </a:p>
        </p:txBody>
      </p:sp>
    </p:spTree>
    <p:extLst>
      <p:ext uri="{BB962C8B-B14F-4D97-AF65-F5344CB8AC3E}">
        <p14:creationId xmlns:p14="http://schemas.microsoft.com/office/powerpoint/2010/main" val="7544589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1B21971-F532-AA43-B14B-46E793FA6845}"/>
              </a:ext>
            </a:extLst>
          </p:cNvPr>
          <p:cNvSpPr/>
          <p:nvPr/>
        </p:nvSpPr>
        <p:spPr>
          <a:xfrm>
            <a:off x="2821659" y="1413570"/>
            <a:ext cx="4320480" cy="24482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b="1" dirty="0">
                <a:solidFill>
                  <a:schemeClr val="bg1"/>
                </a:solidFill>
                <a:latin typeface="Arial" panose="020B0604020202020204" pitchFamily="34" charset="0"/>
                <a:cs typeface="Arial" panose="020B0604020202020204" pitchFamily="34" charset="0"/>
              </a:rPr>
              <a:t>   Any questions?</a:t>
            </a:r>
          </a:p>
        </p:txBody>
      </p:sp>
      <p:pic>
        <p:nvPicPr>
          <p:cNvPr id="2" name="Picture 1"/>
          <p:cNvPicPr>
            <a:picLocks noChangeAspect="1"/>
          </p:cNvPicPr>
          <p:nvPr/>
        </p:nvPicPr>
        <p:blipFill>
          <a:blip r:embed="rId3"/>
          <a:stretch>
            <a:fillRect/>
          </a:stretch>
        </p:blipFill>
        <p:spPr>
          <a:xfrm>
            <a:off x="7175326" y="4365898"/>
            <a:ext cx="3860855" cy="1944216"/>
          </a:xfrm>
          <a:prstGeom prst="rect">
            <a:avLst/>
          </a:prstGeom>
        </p:spPr>
      </p:pic>
    </p:spTree>
    <p:extLst>
      <p:ext uri="{BB962C8B-B14F-4D97-AF65-F5344CB8AC3E}">
        <p14:creationId xmlns:p14="http://schemas.microsoft.com/office/powerpoint/2010/main" val="35298789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clipart&#10;&#10;Description automatically generated">
            <a:extLst>
              <a:ext uri="{FF2B5EF4-FFF2-40B4-BE49-F238E27FC236}">
                <a16:creationId xmlns:a16="http://schemas.microsoft.com/office/drawing/2014/main" id="{A3DDF24E-57A7-19C4-F4CA-0242A8999E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739" y="513404"/>
            <a:ext cx="4785896" cy="1615240"/>
          </a:xfrm>
          <a:custGeom>
            <a:avLst/>
            <a:gdLst/>
            <a:ahLst/>
            <a:cxnLst/>
            <a:rect l="l" t="t" r="r" b="b"/>
            <a:pathLst>
              <a:path w="4141760" h="4377846">
                <a:moveTo>
                  <a:pt x="0" y="0"/>
                </a:moveTo>
                <a:lnTo>
                  <a:pt x="4141760" y="0"/>
                </a:lnTo>
                <a:lnTo>
                  <a:pt x="4141760" y="4377846"/>
                </a:lnTo>
                <a:lnTo>
                  <a:pt x="0" y="4377846"/>
                </a:lnTo>
                <a:close/>
              </a:path>
            </a:pathLst>
          </a:custGeom>
        </p:spPr>
      </p:pic>
      <p:sp>
        <p:nvSpPr>
          <p:cNvPr id="3" name="Rectangle 2"/>
          <p:cNvSpPr/>
          <p:nvPr/>
        </p:nvSpPr>
        <p:spPr>
          <a:xfrm>
            <a:off x="3048000" y="3105835"/>
            <a:ext cx="6096000" cy="1477328"/>
          </a:xfrm>
          <a:prstGeom prst="rect">
            <a:avLst/>
          </a:prstGeom>
        </p:spPr>
        <p:txBody>
          <a:bodyPr>
            <a:spAutoFit/>
          </a:bodyPr>
          <a:lstStyle/>
          <a:p>
            <a:r>
              <a:rPr lang="en-GB" dirty="0" smtClean="0">
                <a:solidFill>
                  <a:srgbClr val="242424"/>
                </a:solidFill>
                <a:latin typeface="Aptos"/>
              </a:rPr>
              <a:t>Website: </a:t>
            </a:r>
            <a:endParaRPr lang="en-GB" u="sng" dirty="0" smtClean="0">
              <a:solidFill>
                <a:srgbClr val="0000FF"/>
              </a:solidFill>
              <a:latin typeface="Aptos"/>
              <a:hlinkClick r:id=""/>
            </a:endParaRPr>
          </a:p>
          <a:p>
            <a:r>
              <a:rPr lang="en-GB" u="sng" dirty="0" smtClean="0">
                <a:solidFill>
                  <a:srgbClr val="0000FF"/>
                </a:solidFill>
                <a:latin typeface="Aptos"/>
                <a:hlinkClick r:id=""/>
              </a:rPr>
              <a:t>https</a:t>
            </a:r>
            <a:r>
              <a:rPr lang="en-GB" u="sng" dirty="0">
                <a:solidFill>
                  <a:srgbClr val="0000FF"/>
                </a:solidFill>
                <a:latin typeface="Aptos"/>
                <a:hlinkClick r:id="rId3" tooltip="https://www.myfamilycoach.com/register/"/>
              </a:rPr>
              <a:t>://www.myfamilycoach.com/register/</a:t>
            </a:r>
            <a:r>
              <a:rPr lang="en-GB" dirty="0">
                <a:solidFill>
                  <a:srgbClr val="242424"/>
                </a:solidFill>
                <a:latin typeface="Aptos"/>
              </a:rPr>
              <a:t> - </a:t>
            </a:r>
            <a:endParaRPr lang="en-GB" dirty="0" smtClean="0">
              <a:solidFill>
                <a:srgbClr val="242424"/>
              </a:solidFill>
              <a:latin typeface="Aptos"/>
            </a:endParaRPr>
          </a:p>
          <a:p>
            <a:endParaRPr lang="en-GB" dirty="0">
              <a:solidFill>
                <a:srgbClr val="242424"/>
              </a:solidFill>
              <a:latin typeface="Aptos"/>
            </a:endParaRPr>
          </a:p>
          <a:p>
            <a:r>
              <a:rPr lang="en-GB" dirty="0" smtClean="0">
                <a:solidFill>
                  <a:srgbClr val="242424"/>
                </a:solidFill>
                <a:latin typeface="Aptos"/>
              </a:rPr>
              <a:t>Password</a:t>
            </a:r>
            <a:r>
              <a:rPr lang="en-GB" dirty="0">
                <a:solidFill>
                  <a:srgbClr val="242424"/>
                </a:solidFill>
                <a:latin typeface="Aptos"/>
              </a:rPr>
              <a:t>: </a:t>
            </a:r>
            <a:endParaRPr lang="en-GB" dirty="0" smtClean="0">
              <a:solidFill>
                <a:srgbClr val="242424"/>
              </a:solidFill>
              <a:latin typeface="Aptos"/>
            </a:endParaRPr>
          </a:p>
          <a:p>
            <a:r>
              <a:rPr lang="en-GB" dirty="0" smtClean="0">
                <a:solidFill>
                  <a:srgbClr val="242424"/>
                </a:solidFill>
                <a:latin typeface="Aptos"/>
              </a:rPr>
              <a:t>M2F4CFR</a:t>
            </a:r>
            <a:r>
              <a:rPr lang="en-GB" dirty="0">
                <a:solidFill>
                  <a:srgbClr val="242424"/>
                </a:solidFill>
                <a:latin typeface="Aptos"/>
              </a:rPr>
              <a:t>!</a:t>
            </a:r>
            <a:endParaRPr lang="en-GB" dirty="0"/>
          </a:p>
        </p:txBody>
      </p:sp>
    </p:spTree>
    <p:extLst>
      <p:ext uri="{BB962C8B-B14F-4D97-AF65-F5344CB8AC3E}">
        <p14:creationId xmlns:p14="http://schemas.microsoft.com/office/powerpoint/2010/main" val="54740947"/>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5916</TotalTime>
  <Words>915</Words>
  <Application>Microsoft Office PowerPoint</Application>
  <PresentationFormat>Custom</PresentationFormat>
  <Paragraphs>140</Paragraphs>
  <Slides>23</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Aptos</vt:lpstr>
      <vt:lpstr>Arial</vt:lpstr>
      <vt:lpstr>Axiforma</vt:lpstr>
      <vt:lpstr>Calibri</vt:lpstr>
      <vt:lpstr>Courier New</vt:lpstr>
      <vt:lpstr>Open Sans</vt:lpstr>
      <vt:lpstr>Verdana</vt:lpstr>
      <vt:lpstr>Wingdings</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Prompting Hierarchy</dc:title>
  <dc:creator>SBalcombe</dc:creator>
  <cp:lastModifiedBy>Jim Marshall</cp:lastModifiedBy>
  <cp:revision>328</cp:revision>
  <cp:lastPrinted>2023-01-10T14:33:40Z</cp:lastPrinted>
  <dcterms:created xsi:type="dcterms:W3CDTF">2022-01-04T14:51:14Z</dcterms:created>
  <dcterms:modified xsi:type="dcterms:W3CDTF">2025-02-24T15:49:26Z</dcterms:modified>
</cp:coreProperties>
</file>